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  <p:sldMasterId id="2147483678" r:id="rId6"/>
  </p:sldMasterIdLst>
  <p:notesMasterIdLst>
    <p:notesMasterId r:id="rId14"/>
  </p:notesMasterIdLst>
  <p:handoutMasterIdLst>
    <p:handoutMasterId r:id="rId15"/>
  </p:handoutMasterIdLst>
  <p:sldIdLst>
    <p:sldId id="260" r:id="rId7"/>
    <p:sldId id="279" r:id="rId8"/>
    <p:sldId id="355" r:id="rId9"/>
    <p:sldId id="381" r:id="rId10"/>
    <p:sldId id="382" r:id="rId11"/>
    <p:sldId id="385" r:id="rId12"/>
    <p:sldId id="387" r:id="rId13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Johnson" initials="MJ" lastIdx="1" clrIdx="0">
    <p:extLst>
      <p:ext uri="{19B8F6BF-5375-455C-9EA6-DF929625EA0E}">
        <p15:presenceInfo xmlns:p15="http://schemas.microsoft.com/office/powerpoint/2012/main" userId="S::martin.johnson@hient.co.uk::b0fbd4e7-08f5-4e61-bfb0-ca3a9bb8cdcc" providerId="AD"/>
      </p:ext>
    </p:extLst>
  </p:cmAuthor>
  <p:cmAuthor id="2" name="Lorna Gregson-MacLeod" initials="LG" lastIdx="14" clrIdx="1">
    <p:extLst>
      <p:ext uri="{19B8F6BF-5375-455C-9EA6-DF929625EA0E}">
        <p15:presenceInfo xmlns:p15="http://schemas.microsoft.com/office/powerpoint/2012/main" userId="S::lorna.gregson-macleod@hient.co.uk::1b82ba68-b9f9-48c8-98a8-617c2df884f2" providerId="AD"/>
      </p:ext>
    </p:extLst>
  </p:cmAuthor>
  <p:cmAuthor id="3" name="Eilidh MacDonald" initials="EM" lastIdx="9" clrIdx="2">
    <p:extLst>
      <p:ext uri="{19B8F6BF-5375-455C-9EA6-DF929625EA0E}">
        <p15:presenceInfo xmlns:p15="http://schemas.microsoft.com/office/powerpoint/2012/main" userId="S::eilidh.macdonald@hient.co.uk::c8bf5039-ad27-4529-813d-cad287b11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82D"/>
    <a:srgbClr val="25408F"/>
    <a:srgbClr val="1C307E"/>
    <a:srgbClr val="818386"/>
    <a:srgbClr val="B6DF89"/>
    <a:srgbClr val="E2E4F7"/>
    <a:srgbClr val="E2E5F1"/>
    <a:srgbClr val="E7E5F1"/>
    <a:srgbClr val="E0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620"/>
    <p:restoredTop sz="93792" autoAdjust="0"/>
  </p:normalViewPr>
  <p:slideViewPr>
    <p:cSldViewPr snapToGrid="0">
      <p:cViewPr varScale="1">
        <p:scale>
          <a:sx n="63" d="100"/>
          <a:sy n="63" d="100"/>
        </p:scale>
        <p:origin x="13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6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na Gregson-MacLeod" userId="1b82ba68-b9f9-48c8-98a8-617c2df884f2" providerId="ADAL" clId="{F62B8E8A-A6BB-4334-8983-B0C189457856}"/>
    <pc:docChg chg="modSld">
      <pc:chgData name="Lorna Gregson-MacLeod" userId="1b82ba68-b9f9-48c8-98a8-617c2df884f2" providerId="ADAL" clId="{F62B8E8A-A6BB-4334-8983-B0C189457856}" dt="2021-10-28T12:49:17.306" v="7" actId="6549"/>
      <pc:docMkLst>
        <pc:docMk/>
      </pc:docMkLst>
      <pc:sldChg chg="modNotes">
        <pc:chgData name="Lorna Gregson-MacLeod" userId="1b82ba68-b9f9-48c8-98a8-617c2df884f2" providerId="ADAL" clId="{F62B8E8A-A6BB-4334-8983-B0C189457856}" dt="2021-10-28T12:48:47.623" v="0" actId="6549"/>
        <pc:sldMkLst>
          <pc:docMk/>
          <pc:sldMk cId="2181861453" sldId="279"/>
        </pc:sldMkLst>
      </pc:sldChg>
      <pc:sldChg chg="modNotes">
        <pc:chgData name="Lorna Gregson-MacLeod" userId="1b82ba68-b9f9-48c8-98a8-617c2df884f2" providerId="ADAL" clId="{F62B8E8A-A6BB-4334-8983-B0C189457856}" dt="2021-10-28T12:48:54.138" v="1" actId="6549"/>
        <pc:sldMkLst>
          <pc:docMk/>
          <pc:sldMk cId="4203889" sldId="381"/>
        </pc:sldMkLst>
      </pc:sldChg>
      <pc:sldChg chg="modNotes">
        <pc:chgData name="Lorna Gregson-MacLeod" userId="1b82ba68-b9f9-48c8-98a8-617c2df884f2" providerId="ADAL" clId="{F62B8E8A-A6BB-4334-8983-B0C189457856}" dt="2021-10-28T12:49:01.564" v="4" actId="6549"/>
        <pc:sldMkLst>
          <pc:docMk/>
          <pc:sldMk cId="2640230210" sldId="382"/>
        </pc:sldMkLst>
      </pc:sldChg>
      <pc:sldChg chg="modNotes">
        <pc:chgData name="Lorna Gregson-MacLeod" userId="1b82ba68-b9f9-48c8-98a8-617c2df884f2" providerId="ADAL" clId="{F62B8E8A-A6BB-4334-8983-B0C189457856}" dt="2021-10-28T12:49:08.093" v="5" actId="6549"/>
        <pc:sldMkLst>
          <pc:docMk/>
          <pc:sldMk cId="0" sldId="385"/>
        </pc:sldMkLst>
      </pc:sldChg>
      <pc:sldChg chg="modNotes">
        <pc:chgData name="Lorna Gregson-MacLeod" userId="1b82ba68-b9f9-48c8-98a8-617c2df884f2" providerId="ADAL" clId="{F62B8E8A-A6BB-4334-8983-B0C189457856}" dt="2021-10-28T12:49:17.306" v="7" actId="6549"/>
        <pc:sldMkLst>
          <pc:docMk/>
          <pc:sldMk cId="4062217980" sldId="3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28492471995857"/>
          <c:y val="0"/>
          <c:w val="0.51140037930356919"/>
          <c:h val="0.92187200235853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Q25. Which of the following actions, if any, is your business taking to help ensure it can attract the staff it needs?</c:v>
                </c:pt>
              </c:strCache>
            </c:strRef>
          </c:tx>
          <c:spPr>
            <a:solidFill>
              <a:srgbClr val="71B82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E7-4622-9148-48202DA8169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9E7-4622-9148-48202DA8169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E7-4622-9148-48202DA8169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E7-4622-9148-48202DA8169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9E7-4622-9148-48202DA8169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9E7-4622-9148-48202DA8169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9E7-4622-9148-48202DA8169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9E7-4622-9148-48202DA8169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9E7-4622-9148-48202DA8169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9E7-4622-9148-48202DA8169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9E7-4622-9148-48202DA8169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9E7-4622-9148-48202DA8169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E7-4622-9148-48202DA8169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9E7-4622-9148-48202DA8169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9E7-4622-9148-48202DA8169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9E7-4622-9148-48202DA8169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9E7-4622-9148-48202DA8169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9E7-4622-9148-48202DA8169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9E7-4622-9148-48202DA8169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9E7-4622-9148-48202DA8169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9E7-4622-9148-48202DA8169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GB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9E7-4622-9148-48202DA8169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GB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Competitive levels of pay</c:v>
                </c:pt>
                <c:pt idx="1">
                  <c:v>Informal learning and development</c:v>
                </c:pt>
                <c:pt idx="2">
                  <c:v>Flexible work patterns reflecting employee needs</c:v>
                </c:pt>
                <c:pt idx="3">
                  <c:v>Formal or accredited training</c:v>
                </c:pt>
                <c:pt idx="4">
                  <c:v>Career progression opportunities</c:v>
                </c:pt>
                <c:pt idx="5">
                  <c:v>Improving terms and conditions</c:v>
                </c:pt>
                <c:pt idx="6">
                  <c:v>Apprenticeships or graduate placements</c:v>
                </c:pt>
                <c:pt idx="7">
                  <c:v>Sharing staff resource with other businesses</c:v>
                </c:pt>
                <c:pt idx="8">
                  <c:v>No actions taken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0.54</c:v>
                </c:pt>
                <c:pt idx="1">
                  <c:v>0.49</c:v>
                </c:pt>
                <c:pt idx="2">
                  <c:v>0.49</c:v>
                </c:pt>
                <c:pt idx="3">
                  <c:v>0.4</c:v>
                </c:pt>
                <c:pt idx="4">
                  <c:v>0.36</c:v>
                </c:pt>
                <c:pt idx="5">
                  <c:v>0.33</c:v>
                </c:pt>
                <c:pt idx="6">
                  <c:v>0.24</c:v>
                </c:pt>
                <c:pt idx="7">
                  <c:v>0.17</c:v>
                </c:pt>
                <c:pt idx="8">
                  <c:v>0.26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B-89E7-4622-9148-48202DA81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64733312"/>
        <c:axId val="164734848"/>
      </c:barChart>
      <c:catAx>
        <c:axId val="1647333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lang="en-GB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734848"/>
        <c:crosses val="autoZero"/>
        <c:auto val="0"/>
        <c:lblAlgn val="ctr"/>
        <c:lblOffset val="100"/>
        <c:tickLblSkip val="1"/>
        <c:noMultiLvlLbl val="0"/>
      </c:catAx>
      <c:valAx>
        <c:axId val="1647348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647333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400"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030B24-C08B-4076-97A9-91BB26216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438F1-5745-4239-9043-F179D7CC3B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91E12BE-0C50-4197-93FC-2D2690D307B9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C5107-999C-4C43-B353-6F01BB978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1004B-3BBC-463F-A068-B2774313C7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7CBAEC6-77F0-463A-8DEB-518EE7FF0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739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6997F49-B08C-40F0-9909-DB81B830E637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80DCA2C6-7961-4E38-9034-B655994BB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22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57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8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1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4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spc="-14" dirty="0">
              <a:solidFill>
                <a:srgbClr val="25408F"/>
              </a:solidFill>
              <a:highlight>
                <a:srgbClr val="FFFF00"/>
              </a:highlight>
              <a:latin typeface="Calibri"/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7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1973D-1297-4ABC-B44C-A876F40AA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1E5D1-5636-44E9-90D6-A98B7B91A0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4E4C4-CD26-43C7-9423-3B61CB250791}"/>
              </a:ext>
            </a:extLst>
          </p:cNvPr>
          <p:cNvSpPr txBox="1"/>
          <p:nvPr/>
        </p:nvSpPr>
        <p:spPr>
          <a:xfrm>
            <a:off x="3902592" y="9519049"/>
            <a:ext cx="2985558" cy="5028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6634" tIns="48317" rIns="96634" bIns="48317" anchor="b" anchorCtr="0" compatLnSpc="1">
            <a:noAutofit/>
          </a:bodyPr>
          <a:lstStyle/>
          <a:p>
            <a:pPr algn="r" defTabSz="4831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F82640-5096-418A-B9D8-66BEA67318F3}" type="slidenum">
              <a:pPr algn="r" defTabSz="4831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3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04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CFFF5-D822-4E43-A8C2-7E4E24C36822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99" b="0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70589">
              <a:lnSpc>
                <a:spcPts val="654"/>
              </a:lnSpc>
            </a:pPr>
            <a:fld id="{81D60167-4931-47E6-BA6A-407CBD079E47}" type="slidenum">
              <a:rPr lang="en-GB" smtClean="0"/>
              <a:pPr marL="70589">
                <a:lnSpc>
                  <a:spcPts val="654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4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1D4A-A9C7-4248-9209-9D728E9D67F8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5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FDC6-3B31-46C8-BF3D-570958BB69D0}" type="datetime1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2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F314-F14E-4A5F-AFFB-29B2A73374B6}" type="datetime1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1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F3B-3574-4A92-84F8-3900D563A94A}" type="datetime1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D9A3-CF35-47DA-BC73-0464B77652B9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4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519F-1923-4831-9A88-B9F83B1609F8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1A8E-543E-4CBB-A5DF-048F0BAF680C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6474-9552-4F54-B82A-761106118D85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9837" y="1306767"/>
            <a:ext cx="829150" cy="289438"/>
          </a:xfrm>
        </p:spPr>
        <p:txBody>
          <a:bodyPr lIns="0" tIns="0" rIns="0" bIns="0"/>
          <a:lstStyle>
            <a:lvl1pPr>
              <a:defRPr sz="1881" b="1" i="0">
                <a:solidFill>
                  <a:srgbClr val="25408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DF6C6-FD3B-472D-B9F3-F71F7561A341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99" b="0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70589">
              <a:lnSpc>
                <a:spcPts val="654"/>
              </a:lnSpc>
            </a:pPr>
            <a:fld id="{81D60167-4931-47E6-BA6A-407CBD079E47}" type="slidenum">
              <a:rPr lang="en-GB" smtClean="0"/>
              <a:pPr marL="70589">
                <a:lnSpc>
                  <a:spcPts val="654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88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6702" y="5405501"/>
            <a:ext cx="3694524" cy="1450487"/>
          </a:xfrm>
          <a:custGeom>
            <a:avLst/>
            <a:gdLst/>
            <a:ahLst/>
            <a:cxnLst/>
            <a:rect l="l" t="t" r="r" b="b"/>
            <a:pathLst>
              <a:path w="4320540" h="1599565">
                <a:moveTo>
                  <a:pt x="342214" y="182867"/>
                </a:moveTo>
                <a:lnTo>
                  <a:pt x="182346" y="182867"/>
                </a:lnTo>
                <a:lnTo>
                  <a:pt x="182346" y="1598938"/>
                </a:lnTo>
                <a:lnTo>
                  <a:pt x="342214" y="1598938"/>
                </a:lnTo>
                <a:lnTo>
                  <a:pt x="342214" y="182867"/>
                </a:lnTo>
                <a:close/>
              </a:path>
              <a:path w="4320540" h="1599565">
                <a:moveTo>
                  <a:pt x="4191634" y="182867"/>
                </a:moveTo>
                <a:lnTo>
                  <a:pt x="2565476" y="182867"/>
                </a:lnTo>
                <a:lnTo>
                  <a:pt x="2565476" y="1598938"/>
                </a:lnTo>
                <a:lnTo>
                  <a:pt x="2840185" y="1598938"/>
                </a:lnTo>
                <a:lnTo>
                  <a:pt x="2836151" y="1578622"/>
                </a:lnTo>
                <a:lnTo>
                  <a:pt x="2836151" y="1172679"/>
                </a:lnTo>
                <a:lnTo>
                  <a:pt x="2845201" y="1127089"/>
                </a:lnTo>
                <a:lnTo>
                  <a:pt x="2869882" y="1089866"/>
                </a:lnTo>
                <a:lnTo>
                  <a:pt x="2906488" y="1064773"/>
                </a:lnTo>
                <a:lnTo>
                  <a:pt x="2951314" y="1055573"/>
                </a:lnTo>
                <a:lnTo>
                  <a:pt x="4191634" y="1055573"/>
                </a:lnTo>
                <a:lnTo>
                  <a:pt x="4191634" y="818553"/>
                </a:lnTo>
                <a:lnTo>
                  <a:pt x="2905252" y="818553"/>
                </a:lnTo>
                <a:lnTo>
                  <a:pt x="2856390" y="797985"/>
                </a:lnTo>
                <a:lnTo>
                  <a:pt x="2836151" y="748309"/>
                </a:lnTo>
                <a:lnTo>
                  <a:pt x="2836151" y="504736"/>
                </a:lnTo>
                <a:lnTo>
                  <a:pt x="2841581" y="477390"/>
                </a:lnTo>
                <a:lnTo>
                  <a:pt x="2856390" y="455058"/>
                </a:lnTo>
                <a:lnTo>
                  <a:pt x="2878354" y="440001"/>
                </a:lnTo>
                <a:lnTo>
                  <a:pt x="2905252" y="434479"/>
                </a:lnTo>
                <a:lnTo>
                  <a:pt x="4191634" y="434479"/>
                </a:lnTo>
                <a:lnTo>
                  <a:pt x="4191634" y="182867"/>
                </a:lnTo>
                <a:close/>
              </a:path>
              <a:path w="4320540" h="1599565">
                <a:moveTo>
                  <a:pt x="4191634" y="1055573"/>
                </a:moveTo>
                <a:lnTo>
                  <a:pt x="3757358" y="1055573"/>
                </a:lnTo>
                <a:lnTo>
                  <a:pt x="3802201" y="1064773"/>
                </a:lnTo>
                <a:lnTo>
                  <a:pt x="3838819" y="1089866"/>
                </a:lnTo>
                <a:lnTo>
                  <a:pt x="3863507" y="1127089"/>
                </a:lnTo>
                <a:lnTo>
                  <a:pt x="3872560" y="1172679"/>
                </a:lnTo>
                <a:lnTo>
                  <a:pt x="3872560" y="1578622"/>
                </a:lnTo>
                <a:lnTo>
                  <a:pt x="3868524" y="1598938"/>
                </a:lnTo>
                <a:lnTo>
                  <a:pt x="4191634" y="1598938"/>
                </a:lnTo>
                <a:lnTo>
                  <a:pt x="4191634" y="1055573"/>
                </a:lnTo>
                <a:close/>
              </a:path>
              <a:path w="4320540" h="1599565">
                <a:moveTo>
                  <a:pt x="4191634" y="434479"/>
                </a:moveTo>
                <a:lnTo>
                  <a:pt x="3803434" y="434479"/>
                </a:lnTo>
                <a:lnTo>
                  <a:pt x="3830340" y="440001"/>
                </a:lnTo>
                <a:lnTo>
                  <a:pt x="3852313" y="455058"/>
                </a:lnTo>
                <a:lnTo>
                  <a:pt x="3867127" y="477390"/>
                </a:lnTo>
                <a:lnTo>
                  <a:pt x="3872560" y="504736"/>
                </a:lnTo>
                <a:lnTo>
                  <a:pt x="3872560" y="748309"/>
                </a:lnTo>
                <a:lnTo>
                  <a:pt x="3867127" y="775658"/>
                </a:lnTo>
                <a:lnTo>
                  <a:pt x="3852313" y="797985"/>
                </a:lnTo>
                <a:lnTo>
                  <a:pt x="3830340" y="813035"/>
                </a:lnTo>
                <a:lnTo>
                  <a:pt x="3803434" y="818553"/>
                </a:lnTo>
                <a:lnTo>
                  <a:pt x="4191634" y="818553"/>
                </a:lnTo>
                <a:lnTo>
                  <a:pt x="4191634" y="434479"/>
                </a:lnTo>
                <a:close/>
              </a:path>
              <a:path w="4320540" h="1599565">
                <a:moveTo>
                  <a:pt x="4250880" y="0"/>
                </a:moveTo>
                <a:lnTo>
                  <a:pt x="69100" y="0"/>
                </a:lnTo>
                <a:lnTo>
                  <a:pt x="42203" y="5517"/>
                </a:lnTo>
                <a:lnTo>
                  <a:pt x="20239" y="20567"/>
                </a:lnTo>
                <a:lnTo>
                  <a:pt x="5430" y="42894"/>
                </a:lnTo>
                <a:lnTo>
                  <a:pt x="0" y="70243"/>
                </a:lnTo>
                <a:lnTo>
                  <a:pt x="0" y="112636"/>
                </a:lnTo>
                <a:lnTo>
                  <a:pt x="5430" y="139978"/>
                </a:lnTo>
                <a:lnTo>
                  <a:pt x="20239" y="162301"/>
                </a:lnTo>
                <a:lnTo>
                  <a:pt x="42203" y="177349"/>
                </a:lnTo>
                <a:lnTo>
                  <a:pt x="69100" y="182867"/>
                </a:lnTo>
                <a:lnTo>
                  <a:pt x="4250880" y="182867"/>
                </a:lnTo>
                <a:lnTo>
                  <a:pt x="4277785" y="177349"/>
                </a:lnTo>
                <a:lnTo>
                  <a:pt x="4299753" y="162301"/>
                </a:lnTo>
                <a:lnTo>
                  <a:pt x="4314563" y="139978"/>
                </a:lnTo>
                <a:lnTo>
                  <a:pt x="4319993" y="112636"/>
                </a:lnTo>
                <a:lnTo>
                  <a:pt x="4319993" y="70243"/>
                </a:lnTo>
                <a:lnTo>
                  <a:pt x="4314563" y="42894"/>
                </a:lnTo>
                <a:lnTo>
                  <a:pt x="4299753" y="20567"/>
                </a:lnTo>
                <a:lnTo>
                  <a:pt x="4277785" y="5517"/>
                </a:lnTo>
                <a:lnTo>
                  <a:pt x="4250880" y="0"/>
                </a:lnTo>
                <a:close/>
              </a:path>
            </a:pathLst>
          </a:custGeom>
          <a:solidFill>
            <a:srgbClr val="7DC24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bg object 17"/>
          <p:cNvSpPr/>
          <p:nvPr/>
        </p:nvSpPr>
        <p:spPr>
          <a:xfrm>
            <a:off x="3118655" y="5889968"/>
            <a:ext cx="172998" cy="60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bg object 18"/>
          <p:cNvSpPr/>
          <p:nvPr/>
        </p:nvSpPr>
        <p:spPr>
          <a:xfrm>
            <a:off x="2810391" y="6566719"/>
            <a:ext cx="57329" cy="18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bg object 19"/>
          <p:cNvSpPr/>
          <p:nvPr/>
        </p:nvSpPr>
        <p:spPr>
          <a:xfrm>
            <a:off x="796136" y="4510433"/>
            <a:ext cx="2536320" cy="895398"/>
          </a:xfrm>
          <a:custGeom>
            <a:avLst/>
            <a:gdLst/>
            <a:ahLst/>
            <a:cxnLst/>
            <a:rect l="l" t="t" r="r" b="b"/>
            <a:pathLst>
              <a:path w="2966085" h="987425">
                <a:moveTo>
                  <a:pt x="1871218" y="907719"/>
                </a:moveTo>
                <a:lnTo>
                  <a:pt x="1867255" y="895248"/>
                </a:lnTo>
                <a:lnTo>
                  <a:pt x="1858048" y="886637"/>
                </a:lnTo>
                <a:lnTo>
                  <a:pt x="1844001" y="883437"/>
                </a:lnTo>
                <a:lnTo>
                  <a:pt x="1616697" y="883437"/>
                </a:lnTo>
                <a:lnTo>
                  <a:pt x="1616697" y="75755"/>
                </a:lnTo>
                <a:lnTo>
                  <a:pt x="1616697" y="39128"/>
                </a:lnTo>
                <a:lnTo>
                  <a:pt x="1613598" y="23901"/>
                </a:lnTo>
                <a:lnTo>
                  <a:pt x="1605140" y="11468"/>
                </a:lnTo>
                <a:lnTo>
                  <a:pt x="1592618" y="3073"/>
                </a:lnTo>
                <a:lnTo>
                  <a:pt x="1577289" y="0"/>
                </a:lnTo>
                <a:lnTo>
                  <a:pt x="1533372" y="0"/>
                </a:lnTo>
                <a:lnTo>
                  <a:pt x="1533372" y="114896"/>
                </a:lnTo>
                <a:lnTo>
                  <a:pt x="1533372" y="880364"/>
                </a:lnTo>
                <a:lnTo>
                  <a:pt x="1533245" y="881913"/>
                </a:lnTo>
                <a:lnTo>
                  <a:pt x="1533067" y="883437"/>
                </a:lnTo>
                <a:lnTo>
                  <a:pt x="345186" y="883437"/>
                </a:lnTo>
                <a:lnTo>
                  <a:pt x="345008" y="881913"/>
                </a:lnTo>
                <a:lnTo>
                  <a:pt x="344881" y="880364"/>
                </a:lnTo>
                <a:lnTo>
                  <a:pt x="344881" y="114896"/>
                </a:lnTo>
                <a:lnTo>
                  <a:pt x="347980" y="99669"/>
                </a:lnTo>
                <a:lnTo>
                  <a:pt x="356425" y="87223"/>
                </a:lnTo>
                <a:lnTo>
                  <a:pt x="368947" y="78841"/>
                </a:lnTo>
                <a:lnTo>
                  <a:pt x="384289" y="75755"/>
                </a:lnTo>
                <a:lnTo>
                  <a:pt x="1493977" y="75755"/>
                </a:lnTo>
                <a:lnTo>
                  <a:pt x="1509306" y="78841"/>
                </a:lnTo>
                <a:lnTo>
                  <a:pt x="1521828" y="87223"/>
                </a:lnTo>
                <a:lnTo>
                  <a:pt x="1530273" y="99669"/>
                </a:lnTo>
                <a:lnTo>
                  <a:pt x="1533372" y="114896"/>
                </a:lnTo>
                <a:lnTo>
                  <a:pt x="1533372" y="0"/>
                </a:lnTo>
                <a:lnTo>
                  <a:pt x="300812" y="0"/>
                </a:lnTo>
                <a:lnTo>
                  <a:pt x="285470" y="3086"/>
                </a:lnTo>
                <a:lnTo>
                  <a:pt x="272935" y="11468"/>
                </a:lnTo>
                <a:lnTo>
                  <a:pt x="264490" y="23901"/>
                </a:lnTo>
                <a:lnTo>
                  <a:pt x="261391" y="39128"/>
                </a:lnTo>
                <a:lnTo>
                  <a:pt x="261391" y="883437"/>
                </a:lnTo>
                <a:lnTo>
                  <a:pt x="27203" y="883437"/>
                </a:lnTo>
                <a:lnTo>
                  <a:pt x="13169" y="886637"/>
                </a:lnTo>
                <a:lnTo>
                  <a:pt x="3962" y="895248"/>
                </a:lnTo>
                <a:lnTo>
                  <a:pt x="0" y="907719"/>
                </a:lnTo>
                <a:lnTo>
                  <a:pt x="1701" y="922566"/>
                </a:lnTo>
                <a:lnTo>
                  <a:pt x="3594" y="929170"/>
                </a:lnTo>
                <a:lnTo>
                  <a:pt x="5867" y="937501"/>
                </a:lnTo>
                <a:lnTo>
                  <a:pt x="8089" y="945832"/>
                </a:lnTo>
                <a:lnTo>
                  <a:pt x="9817" y="952474"/>
                </a:lnTo>
                <a:lnTo>
                  <a:pt x="16090" y="966711"/>
                </a:lnTo>
                <a:lnTo>
                  <a:pt x="26276" y="977582"/>
                </a:lnTo>
                <a:lnTo>
                  <a:pt x="39522" y="984542"/>
                </a:lnTo>
                <a:lnTo>
                  <a:pt x="55016" y="986980"/>
                </a:lnTo>
                <a:lnTo>
                  <a:pt x="1816201" y="986980"/>
                </a:lnTo>
                <a:lnTo>
                  <a:pt x="1855127" y="966711"/>
                </a:lnTo>
                <a:lnTo>
                  <a:pt x="1863128" y="945832"/>
                </a:lnTo>
                <a:lnTo>
                  <a:pt x="1865350" y="937501"/>
                </a:lnTo>
                <a:lnTo>
                  <a:pt x="1867623" y="929170"/>
                </a:lnTo>
                <a:lnTo>
                  <a:pt x="1869516" y="922566"/>
                </a:lnTo>
                <a:lnTo>
                  <a:pt x="1871218" y="907719"/>
                </a:lnTo>
                <a:close/>
              </a:path>
              <a:path w="2966085" h="987425">
                <a:moveTo>
                  <a:pt x="2965970" y="770966"/>
                </a:moveTo>
                <a:lnTo>
                  <a:pt x="2964027" y="747433"/>
                </a:lnTo>
                <a:lnTo>
                  <a:pt x="2958427" y="725144"/>
                </a:lnTo>
                <a:lnTo>
                  <a:pt x="2949460" y="704380"/>
                </a:lnTo>
                <a:lnTo>
                  <a:pt x="2940507" y="690283"/>
                </a:lnTo>
                <a:lnTo>
                  <a:pt x="2937446" y="685457"/>
                </a:lnTo>
                <a:lnTo>
                  <a:pt x="2915107" y="661771"/>
                </a:lnTo>
                <a:lnTo>
                  <a:pt x="2902940" y="653656"/>
                </a:lnTo>
                <a:lnTo>
                  <a:pt x="2902940" y="770839"/>
                </a:lnTo>
                <a:lnTo>
                  <a:pt x="2896641" y="802043"/>
                </a:lnTo>
                <a:lnTo>
                  <a:pt x="2879458" y="827582"/>
                </a:lnTo>
                <a:lnTo>
                  <a:pt x="2853931" y="844918"/>
                </a:lnTo>
                <a:lnTo>
                  <a:pt x="2822651" y="851535"/>
                </a:lnTo>
                <a:lnTo>
                  <a:pt x="2822651" y="690283"/>
                </a:lnTo>
                <a:lnTo>
                  <a:pt x="2860954" y="700252"/>
                </a:lnTo>
                <a:lnTo>
                  <a:pt x="2889262" y="725995"/>
                </a:lnTo>
                <a:lnTo>
                  <a:pt x="2902940" y="770839"/>
                </a:lnTo>
                <a:lnTo>
                  <a:pt x="2902940" y="653656"/>
                </a:lnTo>
                <a:lnTo>
                  <a:pt x="2887891" y="643610"/>
                </a:lnTo>
                <a:lnTo>
                  <a:pt x="2856750" y="631913"/>
                </a:lnTo>
                <a:lnTo>
                  <a:pt x="2822651" y="627646"/>
                </a:lnTo>
                <a:lnTo>
                  <a:pt x="2822638" y="608520"/>
                </a:lnTo>
                <a:lnTo>
                  <a:pt x="2803067" y="564819"/>
                </a:lnTo>
                <a:lnTo>
                  <a:pt x="2763088" y="549465"/>
                </a:lnTo>
                <a:lnTo>
                  <a:pt x="2525458" y="549465"/>
                </a:lnTo>
                <a:lnTo>
                  <a:pt x="2502319" y="554101"/>
                </a:lnTo>
                <a:lnTo>
                  <a:pt x="2483408" y="566762"/>
                </a:lnTo>
                <a:lnTo>
                  <a:pt x="2470670" y="585533"/>
                </a:lnTo>
                <a:lnTo>
                  <a:pt x="2465997" y="608520"/>
                </a:lnTo>
                <a:lnTo>
                  <a:pt x="2466022" y="928027"/>
                </a:lnTo>
                <a:lnTo>
                  <a:pt x="2470670" y="950861"/>
                </a:lnTo>
                <a:lnTo>
                  <a:pt x="2483408" y="969632"/>
                </a:lnTo>
                <a:lnTo>
                  <a:pt x="2502319" y="982281"/>
                </a:lnTo>
                <a:lnTo>
                  <a:pt x="2525458" y="986929"/>
                </a:lnTo>
                <a:lnTo>
                  <a:pt x="2686316" y="986929"/>
                </a:lnTo>
                <a:lnTo>
                  <a:pt x="2686316" y="987069"/>
                </a:lnTo>
                <a:lnTo>
                  <a:pt x="2763189" y="987069"/>
                </a:lnTo>
                <a:lnTo>
                  <a:pt x="2786329" y="982433"/>
                </a:lnTo>
                <a:lnTo>
                  <a:pt x="2805239" y="969772"/>
                </a:lnTo>
                <a:lnTo>
                  <a:pt x="2817977" y="951014"/>
                </a:lnTo>
                <a:lnTo>
                  <a:pt x="2822651" y="928027"/>
                </a:lnTo>
                <a:lnTo>
                  <a:pt x="2822651" y="914171"/>
                </a:lnTo>
                <a:lnTo>
                  <a:pt x="2867977" y="906653"/>
                </a:lnTo>
                <a:lnTo>
                  <a:pt x="2907322" y="886244"/>
                </a:lnTo>
                <a:lnTo>
                  <a:pt x="2938335" y="855268"/>
                </a:lnTo>
                <a:lnTo>
                  <a:pt x="2940278" y="851535"/>
                </a:lnTo>
                <a:lnTo>
                  <a:pt x="2958668" y="816076"/>
                </a:lnTo>
                <a:lnTo>
                  <a:pt x="2965970" y="770966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bg object 20"/>
          <p:cNvSpPr/>
          <p:nvPr/>
        </p:nvSpPr>
        <p:spPr>
          <a:xfrm>
            <a:off x="1540962" y="5110064"/>
            <a:ext cx="94752" cy="90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" name="bg object 21"/>
          <p:cNvSpPr/>
          <p:nvPr/>
        </p:nvSpPr>
        <p:spPr>
          <a:xfrm>
            <a:off x="1312153" y="4700879"/>
            <a:ext cx="569057" cy="378889"/>
          </a:xfrm>
          <a:custGeom>
            <a:avLst/>
            <a:gdLst/>
            <a:ahLst/>
            <a:cxnLst/>
            <a:rect l="l" t="t" r="r" b="b"/>
            <a:pathLst>
              <a:path w="665480" h="417829">
                <a:moveTo>
                  <a:pt x="472554" y="361708"/>
                </a:moveTo>
                <a:lnTo>
                  <a:pt x="440944" y="341541"/>
                </a:lnTo>
                <a:lnTo>
                  <a:pt x="405625" y="326402"/>
                </a:lnTo>
                <a:lnTo>
                  <a:pt x="367233" y="316903"/>
                </a:lnTo>
                <a:lnTo>
                  <a:pt x="326415" y="313601"/>
                </a:lnTo>
                <a:lnTo>
                  <a:pt x="284492" y="317093"/>
                </a:lnTo>
                <a:lnTo>
                  <a:pt x="245148" y="327126"/>
                </a:lnTo>
                <a:lnTo>
                  <a:pt x="209092" y="343077"/>
                </a:lnTo>
                <a:lnTo>
                  <a:pt x="177012" y="364286"/>
                </a:lnTo>
                <a:lnTo>
                  <a:pt x="215379" y="417436"/>
                </a:lnTo>
                <a:lnTo>
                  <a:pt x="239433" y="402183"/>
                </a:lnTo>
                <a:lnTo>
                  <a:pt x="266268" y="390753"/>
                </a:lnTo>
                <a:lnTo>
                  <a:pt x="295427" y="383565"/>
                </a:lnTo>
                <a:lnTo>
                  <a:pt x="326415" y="381063"/>
                </a:lnTo>
                <a:lnTo>
                  <a:pt x="355549" y="383260"/>
                </a:lnTo>
                <a:lnTo>
                  <a:pt x="383095" y="389623"/>
                </a:lnTo>
                <a:lnTo>
                  <a:pt x="408673" y="399770"/>
                </a:lnTo>
                <a:lnTo>
                  <a:pt x="431850" y="413346"/>
                </a:lnTo>
                <a:lnTo>
                  <a:pt x="472554" y="361708"/>
                </a:lnTo>
                <a:close/>
              </a:path>
              <a:path w="665480" h="417829">
                <a:moveTo>
                  <a:pt x="571500" y="236334"/>
                </a:moveTo>
                <a:lnTo>
                  <a:pt x="534860" y="209257"/>
                </a:lnTo>
                <a:lnTo>
                  <a:pt x="491883" y="187045"/>
                </a:lnTo>
                <a:lnTo>
                  <a:pt x="443534" y="170357"/>
                </a:lnTo>
                <a:lnTo>
                  <a:pt x="390766" y="159867"/>
                </a:lnTo>
                <a:lnTo>
                  <a:pt x="334518" y="156222"/>
                </a:lnTo>
                <a:lnTo>
                  <a:pt x="275640" y="160223"/>
                </a:lnTo>
                <a:lnTo>
                  <a:pt x="220637" y="171716"/>
                </a:lnTo>
                <a:lnTo>
                  <a:pt x="170599" y="189928"/>
                </a:lnTo>
                <a:lnTo>
                  <a:pt x="126619" y="214122"/>
                </a:lnTo>
                <a:lnTo>
                  <a:pt x="89801" y="243509"/>
                </a:lnTo>
                <a:lnTo>
                  <a:pt x="135229" y="306412"/>
                </a:lnTo>
                <a:lnTo>
                  <a:pt x="171208" y="273710"/>
                </a:lnTo>
                <a:lnTo>
                  <a:pt x="217893" y="248424"/>
                </a:lnTo>
                <a:lnTo>
                  <a:pt x="273075" y="232130"/>
                </a:lnTo>
                <a:lnTo>
                  <a:pt x="334518" y="226352"/>
                </a:lnTo>
                <a:lnTo>
                  <a:pt x="391591" y="231317"/>
                </a:lnTo>
                <a:lnTo>
                  <a:pt x="443433" y="245414"/>
                </a:lnTo>
                <a:lnTo>
                  <a:pt x="488289" y="267398"/>
                </a:lnTo>
                <a:lnTo>
                  <a:pt x="524408" y="296049"/>
                </a:lnTo>
                <a:lnTo>
                  <a:pt x="571500" y="236334"/>
                </a:lnTo>
                <a:close/>
              </a:path>
              <a:path w="665480" h="417829">
                <a:moveTo>
                  <a:pt x="664984" y="117805"/>
                </a:moveTo>
                <a:lnTo>
                  <a:pt x="627735" y="88506"/>
                </a:lnTo>
                <a:lnTo>
                  <a:pt x="586422" y="62814"/>
                </a:lnTo>
                <a:lnTo>
                  <a:pt x="541464" y="41059"/>
                </a:lnTo>
                <a:lnTo>
                  <a:pt x="493268" y="23583"/>
                </a:lnTo>
                <a:lnTo>
                  <a:pt x="442214" y="10693"/>
                </a:lnTo>
                <a:lnTo>
                  <a:pt x="388734" y="2717"/>
                </a:lnTo>
                <a:lnTo>
                  <a:pt x="333209" y="0"/>
                </a:lnTo>
                <a:lnTo>
                  <a:pt x="277380" y="2755"/>
                </a:lnTo>
                <a:lnTo>
                  <a:pt x="223596" y="10820"/>
                </a:lnTo>
                <a:lnTo>
                  <a:pt x="172288" y="23863"/>
                </a:lnTo>
                <a:lnTo>
                  <a:pt x="123863" y="41554"/>
                </a:lnTo>
                <a:lnTo>
                  <a:pt x="78727" y="63550"/>
                </a:lnTo>
                <a:lnTo>
                  <a:pt x="37299" y="89535"/>
                </a:lnTo>
                <a:lnTo>
                  <a:pt x="0" y="119151"/>
                </a:lnTo>
                <a:lnTo>
                  <a:pt x="43040" y="178727"/>
                </a:lnTo>
                <a:lnTo>
                  <a:pt x="76987" y="149123"/>
                </a:lnTo>
                <a:lnTo>
                  <a:pt x="117716" y="123596"/>
                </a:lnTo>
                <a:lnTo>
                  <a:pt x="164376" y="102755"/>
                </a:lnTo>
                <a:lnTo>
                  <a:pt x="216077" y="87147"/>
                </a:lnTo>
                <a:lnTo>
                  <a:pt x="271995" y="77368"/>
                </a:lnTo>
                <a:lnTo>
                  <a:pt x="331228" y="73977"/>
                </a:lnTo>
                <a:lnTo>
                  <a:pt x="390042" y="77317"/>
                </a:lnTo>
                <a:lnTo>
                  <a:pt x="445566" y="86956"/>
                </a:lnTo>
                <a:lnTo>
                  <a:pt x="496976" y="102323"/>
                </a:lnTo>
                <a:lnTo>
                  <a:pt x="543433" y="122872"/>
                </a:lnTo>
                <a:lnTo>
                  <a:pt x="584073" y="148043"/>
                </a:lnTo>
                <a:lnTo>
                  <a:pt x="618070" y="177266"/>
                </a:lnTo>
                <a:lnTo>
                  <a:pt x="664984" y="117805"/>
                </a:lnTo>
                <a:close/>
              </a:path>
            </a:pathLst>
          </a:custGeom>
          <a:solidFill>
            <a:srgbClr val="6BBE47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" name="bg object 22"/>
          <p:cNvSpPr/>
          <p:nvPr/>
        </p:nvSpPr>
        <p:spPr>
          <a:xfrm>
            <a:off x="7009175" y="8"/>
            <a:ext cx="1506805" cy="507296"/>
          </a:xfrm>
          <a:custGeom>
            <a:avLst/>
            <a:gdLst/>
            <a:ahLst/>
            <a:cxnLst/>
            <a:rect l="l" t="t" r="r" b="b"/>
            <a:pathLst>
              <a:path w="1762125" h="559435">
                <a:moveTo>
                  <a:pt x="1566621" y="0"/>
                </a:moveTo>
                <a:lnTo>
                  <a:pt x="0" y="0"/>
                </a:lnTo>
                <a:lnTo>
                  <a:pt x="1762048" y="559295"/>
                </a:lnTo>
                <a:lnTo>
                  <a:pt x="1566621" y="0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bg object 23"/>
          <p:cNvSpPr/>
          <p:nvPr/>
        </p:nvSpPr>
        <p:spPr>
          <a:xfrm>
            <a:off x="7009149" y="1"/>
            <a:ext cx="1506805" cy="507296"/>
          </a:xfrm>
          <a:custGeom>
            <a:avLst/>
            <a:gdLst/>
            <a:ahLst/>
            <a:cxnLst/>
            <a:rect l="l" t="t" r="r" b="b"/>
            <a:pathLst>
              <a:path w="1762125" h="559435">
                <a:moveTo>
                  <a:pt x="1762081" y="559300"/>
                </a:moveTo>
                <a:lnTo>
                  <a:pt x="0" y="0"/>
                </a:lnTo>
              </a:path>
              <a:path w="1762125" h="559435">
                <a:moveTo>
                  <a:pt x="1566655" y="0"/>
                </a:moveTo>
                <a:lnTo>
                  <a:pt x="1762081" y="559300"/>
                </a:lnTo>
              </a:path>
            </a:pathLst>
          </a:custGeom>
          <a:ln w="25400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4" name="bg object 24"/>
          <p:cNvSpPr/>
          <p:nvPr/>
        </p:nvSpPr>
        <p:spPr>
          <a:xfrm>
            <a:off x="8488329" y="8"/>
            <a:ext cx="542993" cy="435895"/>
          </a:xfrm>
          <a:custGeom>
            <a:avLst/>
            <a:gdLst/>
            <a:ahLst/>
            <a:cxnLst/>
            <a:rect l="l" t="t" r="r" b="b"/>
            <a:pathLst>
              <a:path w="635000" h="480695">
                <a:moveTo>
                  <a:pt x="635000" y="0"/>
                </a:moveTo>
                <a:lnTo>
                  <a:pt x="0" y="0"/>
                </a:lnTo>
                <a:lnTo>
                  <a:pt x="167957" y="480682"/>
                </a:lnTo>
                <a:lnTo>
                  <a:pt x="635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5" name="bg object 25"/>
          <p:cNvSpPr/>
          <p:nvPr/>
        </p:nvSpPr>
        <p:spPr>
          <a:xfrm>
            <a:off x="8488332" y="0"/>
            <a:ext cx="543536" cy="435895"/>
          </a:xfrm>
          <a:custGeom>
            <a:avLst/>
            <a:gdLst/>
            <a:ahLst/>
            <a:cxnLst/>
            <a:rect l="l" t="t" r="r" b="b"/>
            <a:pathLst>
              <a:path w="635634" h="480695">
                <a:moveTo>
                  <a:pt x="0" y="0"/>
                </a:moveTo>
                <a:lnTo>
                  <a:pt x="167961" y="480697"/>
                </a:lnTo>
                <a:lnTo>
                  <a:pt x="635010" y="0"/>
                </a:lnTo>
              </a:path>
            </a:pathLst>
          </a:custGeom>
          <a:ln w="25400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6" name="bg object 26"/>
          <p:cNvSpPr/>
          <p:nvPr/>
        </p:nvSpPr>
        <p:spPr>
          <a:xfrm>
            <a:off x="8648873" y="636285"/>
            <a:ext cx="494124" cy="1499431"/>
          </a:xfrm>
          <a:custGeom>
            <a:avLst/>
            <a:gdLst/>
            <a:ahLst/>
            <a:cxnLst/>
            <a:rect l="l" t="t" r="r" b="b"/>
            <a:pathLst>
              <a:path w="577850" h="1653539">
                <a:moveTo>
                  <a:pt x="0" y="0"/>
                </a:moveTo>
                <a:lnTo>
                  <a:pt x="577621" y="1653146"/>
                </a:lnTo>
                <a:lnTo>
                  <a:pt x="577621" y="183349"/>
                </a:lnTo>
                <a:lnTo>
                  <a:pt x="0" y="0"/>
                </a:lnTo>
                <a:close/>
              </a:path>
            </a:pathLst>
          </a:custGeom>
          <a:solidFill>
            <a:srgbClr val="25408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7" name="bg object 27"/>
          <p:cNvSpPr/>
          <p:nvPr/>
        </p:nvSpPr>
        <p:spPr>
          <a:xfrm>
            <a:off x="8648873" y="636293"/>
            <a:ext cx="494124" cy="1499431"/>
          </a:xfrm>
          <a:custGeom>
            <a:avLst/>
            <a:gdLst/>
            <a:ahLst/>
            <a:cxnLst/>
            <a:rect l="l" t="t" r="r" b="b"/>
            <a:pathLst>
              <a:path w="577850" h="1653539">
                <a:moveTo>
                  <a:pt x="0" y="0"/>
                </a:moveTo>
                <a:lnTo>
                  <a:pt x="577625" y="1653138"/>
                </a:lnTo>
              </a:path>
              <a:path w="577850" h="1653539">
                <a:moveTo>
                  <a:pt x="577625" y="183344"/>
                </a:moveTo>
                <a:lnTo>
                  <a:pt x="0" y="0"/>
                </a:lnTo>
              </a:path>
            </a:pathLst>
          </a:custGeom>
          <a:ln w="25400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8" name="bg object 28"/>
          <p:cNvSpPr/>
          <p:nvPr/>
        </p:nvSpPr>
        <p:spPr>
          <a:xfrm>
            <a:off x="8727921" y="73703"/>
            <a:ext cx="415390" cy="592517"/>
          </a:xfrm>
          <a:custGeom>
            <a:avLst/>
            <a:gdLst/>
            <a:ahLst/>
            <a:cxnLst/>
            <a:rect l="l" t="t" r="r" b="b"/>
            <a:pathLst>
              <a:path w="485775" h="653415">
                <a:moveTo>
                  <a:pt x="485178" y="0"/>
                </a:moveTo>
                <a:lnTo>
                  <a:pt x="0" y="499364"/>
                </a:lnTo>
                <a:lnTo>
                  <a:pt x="485178" y="653364"/>
                </a:lnTo>
                <a:lnTo>
                  <a:pt x="48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9" name="bg object 29"/>
          <p:cNvSpPr/>
          <p:nvPr/>
        </p:nvSpPr>
        <p:spPr>
          <a:xfrm>
            <a:off x="8727916" y="73700"/>
            <a:ext cx="415390" cy="592517"/>
          </a:xfrm>
          <a:custGeom>
            <a:avLst/>
            <a:gdLst/>
            <a:ahLst/>
            <a:cxnLst/>
            <a:rect l="l" t="t" r="r" b="b"/>
            <a:pathLst>
              <a:path w="485775" h="653415">
                <a:moveTo>
                  <a:pt x="485189" y="653370"/>
                </a:moveTo>
                <a:lnTo>
                  <a:pt x="0" y="499366"/>
                </a:lnTo>
                <a:lnTo>
                  <a:pt x="485189" y="0"/>
                </a:lnTo>
              </a:path>
            </a:pathLst>
          </a:custGeom>
          <a:ln w="25400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0" name="bg object 30"/>
          <p:cNvSpPr/>
          <p:nvPr/>
        </p:nvSpPr>
        <p:spPr>
          <a:xfrm>
            <a:off x="5349975" y="5846804"/>
            <a:ext cx="298646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186" y="0"/>
                </a:lnTo>
              </a:path>
            </a:pathLst>
          </a:custGeom>
          <a:ln w="25400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9837" y="1306767"/>
            <a:ext cx="829150" cy="289438"/>
          </a:xfrm>
        </p:spPr>
        <p:txBody>
          <a:bodyPr lIns="0" tIns="0" rIns="0" bIns="0"/>
          <a:lstStyle>
            <a:lvl1pPr>
              <a:defRPr sz="1881" b="1" i="0">
                <a:solidFill>
                  <a:srgbClr val="25408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FFE4-6E38-43F4-A30A-C80CFE9D0549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99" b="0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70589">
              <a:lnSpc>
                <a:spcPts val="654"/>
              </a:lnSpc>
            </a:pPr>
            <a:fld id="{81D60167-4931-47E6-BA6A-407CBD079E47}" type="slidenum">
              <a:rPr lang="en-GB" smtClean="0"/>
              <a:pPr marL="70589">
                <a:lnSpc>
                  <a:spcPts val="654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9837" y="1306767"/>
            <a:ext cx="829150" cy="289438"/>
          </a:xfrm>
        </p:spPr>
        <p:txBody>
          <a:bodyPr lIns="0" tIns="0" rIns="0" bIns="0"/>
          <a:lstStyle>
            <a:lvl1pPr>
              <a:defRPr sz="1881" b="1" i="0">
                <a:solidFill>
                  <a:srgbClr val="25408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7A622-6C2A-4815-BD69-05305D0775E1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99" b="0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70589">
              <a:lnSpc>
                <a:spcPts val="654"/>
              </a:lnSpc>
            </a:pPr>
            <a:fld id="{81D60167-4931-47E6-BA6A-407CBD079E47}" type="slidenum">
              <a:rPr lang="en-GB" smtClean="0"/>
              <a:pPr marL="70589">
                <a:lnSpc>
                  <a:spcPts val="654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7744-4299-44FF-9059-AF839E0CA074}" type="datetime1">
              <a:rPr lang="en-US" smtClean="0"/>
              <a:t>10/26/2021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99" b="0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70589">
              <a:lnSpc>
                <a:spcPts val="654"/>
              </a:lnSpc>
            </a:pPr>
            <a:fld id="{81D60167-4931-47E6-BA6A-407CBD079E47}" type="slidenum">
              <a:rPr lang="en-GB" smtClean="0"/>
              <a:pPr marL="70589">
                <a:lnSpc>
                  <a:spcPts val="654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58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8589"/>
            <a:ext cx="7772400" cy="1741374"/>
          </a:xfrm>
        </p:spPr>
        <p:txBody>
          <a:bodyPr anchor="b"/>
          <a:lstStyle>
            <a:lvl1pPr algn="ctr">
              <a:defRPr sz="56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48237"/>
          </a:xfrm>
        </p:spPr>
        <p:txBody>
          <a:bodyPr/>
          <a:lstStyle>
            <a:lvl1pPr marL="0" indent="0" algn="ctr">
              <a:buNone/>
              <a:defRPr sz="2263"/>
            </a:lvl1pPr>
            <a:lvl2pPr marL="431141" indent="0" algn="ctr">
              <a:buNone/>
              <a:defRPr sz="1886"/>
            </a:lvl2pPr>
            <a:lvl3pPr marL="862283" indent="0" algn="ctr">
              <a:buNone/>
              <a:defRPr sz="1697"/>
            </a:lvl3pPr>
            <a:lvl4pPr marL="1293424" indent="0" algn="ctr">
              <a:buNone/>
              <a:defRPr sz="1508"/>
            </a:lvl4pPr>
            <a:lvl5pPr marL="1724567" indent="0" algn="ctr">
              <a:buNone/>
              <a:defRPr sz="1508"/>
            </a:lvl5pPr>
            <a:lvl6pPr marL="2155708" indent="0" algn="ctr">
              <a:buNone/>
              <a:defRPr sz="1508"/>
            </a:lvl6pPr>
            <a:lvl7pPr marL="2586849" indent="0" algn="ctr">
              <a:buNone/>
              <a:defRPr sz="1508"/>
            </a:lvl7pPr>
            <a:lvl8pPr marL="3017991" indent="0" algn="ctr">
              <a:buNone/>
              <a:defRPr sz="1508"/>
            </a:lvl8pPr>
            <a:lvl9pPr marL="3449132" indent="0" algn="ctr">
              <a:buNone/>
              <a:defRPr sz="150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E0C0-01DC-4E42-8E13-0CE47C3DE5DF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5326" y="6517454"/>
            <a:ext cx="142264" cy="92205"/>
          </a:xfrm>
        </p:spPr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52C5-C053-48F4-BCD3-AF6EBA103567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3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FCA4-E8BF-4D73-9FD0-82F5561E4423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2074-4C4B-4939-A787-06C1CAC1188C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9837" y="1306767"/>
            <a:ext cx="82915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25408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951" y="2334111"/>
            <a:ext cx="68161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4CD0-6FAD-426C-8529-CCA65645F75A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5326" y="6517454"/>
            <a:ext cx="142264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9" b="0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70589">
              <a:lnSpc>
                <a:spcPts val="654"/>
              </a:lnSpc>
            </a:pPr>
            <a:fld id="{81D60167-4931-47E6-BA6A-407CBD079E47}" type="slidenum">
              <a:rPr lang="en-GB" smtClean="0"/>
              <a:pPr marL="70589">
                <a:lnSpc>
                  <a:spcPts val="654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2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90" r:id="rId6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4A0E-962B-4B8E-983F-23FB69727E05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76D0-059E-1640-BBFA-A99C4CA8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6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D816A00-F7E3-744A-BDDD-A24E140B7817}"/>
              </a:ext>
            </a:extLst>
          </p:cNvPr>
          <p:cNvSpPr txBox="1"/>
          <p:nvPr/>
        </p:nvSpPr>
        <p:spPr>
          <a:xfrm>
            <a:off x="247377" y="4082522"/>
            <a:ext cx="7015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Calibri Light" panose="020F0302020204030204"/>
              </a:rPr>
              <a:t>An Economic Perspective on What and Who is UHI for?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67F7C-9C8F-EE41-9888-22ED2337BAB9}"/>
              </a:ext>
            </a:extLst>
          </p:cNvPr>
          <p:cNvSpPr txBox="1"/>
          <p:nvPr/>
        </p:nvSpPr>
        <p:spPr>
          <a:xfrm>
            <a:off x="247377" y="5853624"/>
            <a:ext cx="585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Lorna Gregson-MacLeod, Head of Planning and Partnerships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 Light" panose="020F0302020204030204"/>
              </a:rPr>
              <a:t>October 2021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5046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967103" y="839114"/>
            <a:ext cx="7239590" cy="1279486"/>
          </a:xfrm>
          <a:prstGeom prst="rect">
            <a:avLst/>
          </a:prstGeom>
          <a:solidFill>
            <a:srgbClr val="25408F"/>
          </a:solidFill>
        </p:spPr>
        <p:txBody>
          <a:bodyPr vert="horz" wrap="square" lIns="0" tIns="85250" rIns="0" bIns="0" rtlCol="0" anchor="t">
            <a:spAutoFit/>
          </a:bodyPr>
          <a:lstStyle/>
          <a:p>
            <a:pPr marL="61358" defTabSz="781903"/>
            <a:r>
              <a:rPr lang="en-GB" sz="1500" b="1">
                <a:solidFill>
                  <a:prstClr val="white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 Light"/>
              </a:rPr>
              <a:t>Estimated decline in regional GDP estimated at </a:t>
            </a:r>
            <a:r>
              <a:rPr lang="en-GB" sz="1500" b="1">
                <a:solidFill>
                  <a:srgbClr val="FFFF00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 Light"/>
              </a:rPr>
              <a:t>10.1%*</a:t>
            </a:r>
            <a:r>
              <a:rPr lang="en-GB" sz="1500" b="1">
                <a:solidFill>
                  <a:prstClr val="white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 Light"/>
              </a:rPr>
              <a:t> between 2019-2021 </a:t>
            </a:r>
            <a:r>
              <a:rPr lang="en-GB" sz="1500">
                <a:solidFill>
                  <a:prstClr val="white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 Light"/>
              </a:rPr>
              <a:t>and recovery is likely to lag that for Scotland overall </a:t>
            </a:r>
            <a:r>
              <a:rPr lang="en-GB" sz="1300">
                <a:solidFill>
                  <a:prstClr val="white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 Light"/>
              </a:rPr>
              <a:t>(estimated decline 9.2%).  </a:t>
            </a:r>
            <a:r>
              <a:rPr lang="en-GB" sz="1500">
                <a:solidFill>
                  <a:prstClr val="white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 Light"/>
              </a:rPr>
              <a:t>Recovery expected to lag Scotland.</a:t>
            </a:r>
            <a:endParaRPr lang="en-US" sz="1500">
              <a:solidFill>
                <a:prstClr val="white"/>
              </a:solidFill>
              <a:latin typeface="Arial Nova" panose="020B0504020202020204" pitchFamily="34" charset="0"/>
              <a:cs typeface="Calibri Light"/>
            </a:endParaRPr>
          </a:p>
          <a:p>
            <a:pPr marL="61567" defTabSz="781903"/>
            <a:endParaRPr lang="en-GB" sz="855">
              <a:solidFill>
                <a:prstClr val="white"/>
              </a:solidFill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pPr marL="61567" defTabSz="781903"/>
            <a:r>
              <a:rPr lang="en-GB" sz="1200" i="1">
                <a:solidFill>
                  <a:prstClr val="white"/>
                </a:solidFill>
                <a:latin typeface="Arial Nova" panose="020B0504020202020204" pitchFamily="34" charset="0"/>
              </a:rPr>
              <a:t>Argyll and the Islands, Lochaber, Skye and Wester Ross and Caithness and Sutherland are likely to be the most affected parts of the region</a:t>
            </a:r>
          </a:p>
        </p:txBody>
      </p:sp>
      <p:grpSp>
        <p:nvGrpSpPr>
          <p:cNvPr id="49" name="object 2">
            <a:extLst>
              <a:ext uri="{FF2B5EF4-FFF2-40B4-BE49-F238E27FC236}">
                <a16:creationId xmlns:a16="http://schemas.microsoft.com/office/drawing/2014/main" id="{F4B8F1CC-1F75-4BD2-8367-512361437375}"/>
              </a:ext>
            </a:extLst>
          </p:cNvPr>
          <p:cNvGrpSpPr/>
          <p:nvPr/>
        </p:nvGrpSpPr>
        <p:grpSpPr>
          <a:xfrm>
            <a:off x="6025868" y="1460"/>
            <a:ext cx="2641660" cy="600007"/>
            <a:chOff x="7039166" y="0"/>
            <a:chExt cx="3089275" cy="701675"/>
          </a:xfrm>
        </p:grpSpPr>
        <p:sp>
          <p:nvSpPr>
            <p:cNvPr id="50" name="object 3">
              <a:extLst>
                <a:ext uri="{FF2B5EF4-FFF2-40B4-BE49-F238E27FC236}">
                  <a16:creationId xmlns:a16="http://schemas.microsoft.com/office/drawing/2014/main" id="{1E288C19-1AD0-447C-A21D-086336D22C02}"/>
                </a:ext>
              </a:extLst>
            </p:cNvPr>
            <p:cNvSpPr/>
            <p:nvPr/>
          </p:nvSpPr>
          <p:spPr>
            <a:xfrm>
              <a:off x="7051866" y="0"/>
              <a:ext cx="2403475" cy="676275"/>
            </a:xfrm>
            <a:custGeom>
              <a:avLst/>
              <a:gdLst/>
              <a:ahLst/>
              <a:cxnLst/>
              <a:rect l="l" t="t" r="r" b="b"/>
              <a:pathLst>
                <a:path w="2403475" h="676275">
                  <a:moveTo>
                    <a:pt x="2402898" y="675876"/>
                  </a:moveTo>
                  <a:lnTo>
                    <a:pt x="0" y="0"/>
                  </a:lnTo>
                </a:path>
                <a:path w="2403475" h="676275">
                  <a:moveTo>
                    <a:pt x="2141287" y="0"/>
                  </a:moveTo>
                  <a:lnTo>
                    <a:pt x="2402898" y="675876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pPr defTabSz="781903"/>
              <a:endParaRPr sz="1539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1" name="object 4">
              <a:extLst>
                <a:ext uri="{FF2B5EF4-FFF2-40B4-BE49-F238E27FC236}">
                  <a16:creationId xmlns:a16="http://schemas.microsoft.com/office/drawing/2014/main" id="{59EB4B65-65EA-42B9-A139-02BCC0EE249C}"/>
                </a:ext>
              </a:extLst>
            </p:cNvPr>
            <p:cNvSpPr/>
            <p:nvPr/>
          </p:nvSpPr>
          <p:spPr>
            <a:xfrm>
              <a:off x="9354372" y="8"/>
              <a:ext cx="761365" cy="587375"/>
            </a:xfrm>
            <a:custGeom>
              <a:avLst/>
              <a:gdLst/>
              <a:ahLst/>
              <a:cxnLst/>
              <a:rect l="l" t="t" r="r" b="b"/>
              <a:pathLst>
                <a:path w="761365" h="587375">
                  <a:moveTo>
                    <a:pt x="761225" y="0"/>
                  </a:moveTo>
                  <a:lnTo>
                    <a:pt x="0" y="0"/>
                  </a:lnTo>
                  <a:lnTo>
                    <a:pt x="227317" y="587273"/>
                  </a:lnTo>
                  <a:lnTo>
                    <a:pt x="761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781903"/>
              <a:endParaRPr sz="1539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75572986-38AC-4E55-B442-676D01DB9D6E}"/>
                </a:ext>
              </a:extLst>
            </p:cNvPr>
            <p:cNvSpPr/>
            <p:nvPr/>
          </p:nvSpPr>
          <p:spPr>
            <a:xfrm>
              <a:off x="9354370" y="0"/>
              <a:ext cx="761365" cy="587375"/>
            </a:xfrm>
            <a:custGeom>
              <a:avLst/>
              <a:gdLst/>
              <a:ahLst/>
              <a:cxnLst/>
              <a:rect l="l" t="t" r="r" b="b"/>
              <a:pathLst>
                <a:path w="761365" h="587375">
                  <a:moveTo>
                    <a:pt x="0" y="0"/>
                  </a:moveTo>
                  <a:lnTo>
                    <a:pt x="227315" y="587271"/>
                  </a:lnTo>
                  <a:lnTo>
                    <a:pt x="761226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pPr defTabSz="781903"/>
              <a:endParaRPr sz="1539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53" name="object 6">
            <a:extLst>
              <a:ext uri="{FF2B5EF4-FFF2-40B4-BE49-F238E27FC236}">
                <a16:creationId xmlns:a16="http://schemas.microsoft.com/office/drawing/2014/main" id="{B085D03F-5465-4CF6-BF74-2E284B5131CB}"/>
              </a:ext>
            </a:extLst>
          </p:cNvPr>
          <p:cNvGrpSpPr/>
          <p:nvPr/>
        </p:nvGrpSpPr>
        <p:grpSpPr>
          <a:xfrm>
            <a:off x="8195934" y="0"/>
            <a:ext cx="948066" cy="3105376"/>
            <a:chOff x="9596091" y="0"/>
            <a:chExt cx="1108710" cy="3631565"/>
          </a:xfrm>
        </p:grpSpPr>
        <p:sp>
          <p:nvSpPr>
            <p:cNvPr id="54" name="object 7">
              <a:extLst>
                <a:ext uri="{FF2B5EF4-FFF2-40B4-BE49-F238E27FC236}">
                  <a16:creationId xmlns:a16="http://schemas.microsoft.com/office/drawing/2014/main" id="{BC307FA1-7AF7-4603-A095-3FA31325E3C3}"/>
                </a:ext>
              </a:extLst>
            </p:cNvPr>
            <p:cNvSpPr/>
            <p:nvPr/>
          </p:nvSpPr>
          <p:spPr>
            <a:xfrm>
              <a:off x="9608791" y="807490"/>
              <a:ext cx="1083310" cy="2799080"/>
            </a:xfrm>
            <a:custGeom>
              <a:avLst/>
              <a:gdLst/>
              <a:ahLst/>
              <a:cxnLst/>
              <a:rect l="l" t="t" r="r" b="b"/>
              <a:pathLst>
                <a:path w="1083309" h="2799079">
                  <a:moveTo>
                    <a:pt x="0" y="0"/>
                  </a:moveTo>
                  <a:lnTo>
                    <a:pt x="1083211" y="2798487"/>
                  </a:lnTo>
                </a:path>
                <a:path w="1083309" h="2799079">
                  <a:moveTo>
                    <a:pt x="1083211" y="30468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pPr defTabSz="781903"/>
              <a:endParaRPr sz="1539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9D5554E4-22A8-42C4-BA15-7E4708CD6976}"/>
                </a:ext>
              </a:extLst>
            </p:cNvPr>
            <p:cNvSpPr/>
            <p:nvPr/>
          </p:nvSpPr>
          <p:spPr>
            <a:xfrm>
              <a:off x="9697175" y="8"/>
              <a:ext cx="995044" cy="963294"/>
            </a:xfrm>
            <a:custGeom>
              <a:avLst/>
              <a:gdLst/>
              <a:ahLst/>
              <a:cxnLst/>
              <a:rect l="l" t="t" r="r" b="b"/>
              <a:pathLst>
                <a:path w="995045" h="963294">
                  <a:moveTo>
                    <a:pt x="994829" y="0"/>
                  </a:moveTo>
                  <a:lnTo>
                    <a:pt x="621334" y="0"/>
                  </a:lnTo>
                  <a:lnTo>
                    <a:pt x="0" y="683437"/>
                  </a:lnTo>
                  <a:lnTo>
                    <a:pt x="994829" y="963256"/>
                  </a:lnTo>
                  <a:lnTo>
                    <a:pt x="994829" y="0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>
              <a:pPr defTabSz="781903"/>
              <a:endParaRPr sz="1539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6" name="object 9">
              <a:extLst>
                <a:ext uri="{FF2B5EF4-FFF2-40B4-BE49-F238E27FC236}">
                  <a16:creationId xmlns:a16="http://schemas.microsoft.com/office/drawing/2014/main" id="{6DC9F258-B336-4C23-8825-FB5787F020DD}"/>
                </a:ext>
              </a:extLst>
            </p:cNvPr>
            <p:cNvSpPr/>
            <p:nvPr/>
          </p:nvSpPr>
          <p:spPr>
            <a:xfrm>
              <a:off x="9697172" y="0"/>
              <a:ext cx="995044" cy="963294"/>
            </a:xfrm>
            <a:custGeom>
              <a:avLst/>
              <a:gdLst/>
              <a:ahLst/>
              <a:cxnLst/>
              <a:rect l="l" t="t" r="r" b="b"/>
              <a:pathLst>
                <a:path w="995045" h="963294">
                  <a:moveTo>
                    <a:pt x="994830" y="963266"/>
                  </a:moveTo>
                  <a:lnTo>
                    <a:pt x="0" y="683445"/>
                  </a:lnTo>
                  <a:lnTo>
                    <a:pt x="621342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pPr defTabSz="781903"/>
              <a:endParaRPr sz="1539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</p:grpSp>
      <p:sp>
        <p:nvSpPr>
          <p:cNvPr id="90" name="object 29">
            <a:extLst>
              <a:ext uri="{FF2B5EF4-FFF2-40B4-BE49-F238E27FC236}">
                <a16:creationId xmlns:a16="http://schemas.microsoft.com/office/drawing/2014/main" id="{2719AFF4-B8A6-469E-909A-EC89B778FBAD}"/>
              </a:ext>
            </a:extLst>
          </p:cNvPr>
          <p:cNvSpPr txBox="1"/>
          <p:nvPr/>
        </p:nvSpPr>
        <p:spPr>
          <a:xfrm>
            <a:off x="59559" y="95806"/>
            <a:ext cx="5970537" cy="540020"/>
          </a:xfrm>
          <a:prstGeom prst="rect">
            <a:avLst/>
          </a:prstGeom>
          <a:solidFill>
            <a:srgbClr val="25408F"/>
          </a:solidFill>
        </p:spPr>
        <p:txBody>
          <a:bodyPr vert="horz" wrap="square" lIns="0" tIns="0" rIns="0" bIns="0" rtlCol="0">
            <a:spAutoFit/>
          </a:bodyPr>
          <a:lstStyle/>
          <a:p>
            <a:pPr marL="65702" defTabSz="781903">
              <a:lnSpc>
                <a:spcPts val="2151"/>
              </a:lnSpc>
            </a:pPr>
            <a:r>
              <a:rPr lang="en-GB" sz="1600" spc="56">
                <a:solidFill>
                  <a:srgbClr val="FFFFFF"/>
                </a:solidFill>
                <a:latin typeface="Arial Nova" panose="020B0504020202020204" pitchFamily="34" charset="0"/>
                <a:cs typeface="Calibri"/>
              </a:rPr>
              <a:t>HIGHLANDS AND ISLANDS CURRENT ECONOMIC CONTEXT</a:t>
            </a:r>
            <a:endParaRPr sz="1600">
              <a:solidFill>
                <a:prstClr val="black"/>
              </a:solidFill>
              <a:latin typeface="Arial Nova" panose="020B0504020202020204" pitchFamily="34" charset="0"/>
              <a:cs typeface="Calibri"/>
            </a:endParaRPr>
          </a:p>
        </p:txBody>
      </p:sp>
      <p:pic>
        <p:nvPicPr>
          <p:cNvPr id="92" name="Picture 91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E299FAA8-3993-BC47-8BD9-69B5CAEAB0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6" y="1070545"/>
            <a:ext cx="602722" cy="61846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D6D3DA-C0EF-464D-A14E-1B34DD74752C}"/>
              </a:ext>
            </a:extLst>
          </p:cNvPr>
          <p:cNvGrpSpPr/>
          <p:nvPr/>
        </p:nvGrpSpPr>
        <p:grpSpPr>
          <a:xfrm>
            <a:off x="85666" y="2336146"/>
            <a:ext cx="4389515" cy="1939749"/>
            <a:chOff x="87016" y="2208283"/>
            <a:chExt cx="4610176" cy="2016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296619-382A-450C-B98B-C9F48992D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40" t="9581" r="6234" b="17385"/>
            <a:stretch/>
          </p:blipFill>
          <p:spPr>
            <a:xfrm>
              <a:off x="1462238" y="2208283"/>
              <a:ext cx="3234954" cy="201610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F500436-9915-41C6-AF7E-08D40FC40B59}"/>
                </a:ext>
              </a:extLst>
            </p:cNvPr>
            <p:cNvSpPr txBox="1"/>
            <p:nvPr/>
          </p:nvSpPr>
          <p:spPr>
            <a:xfrm>
              <a:off x="87016" y="2545513"/>
              <a:ext cx="139882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81903"/>
              <a:r>
                <a:rPr lang="en-GB" sz="1200" b="1">
                  <a:solidFill>
                    <a:prstClr val="black"/>
                  </a:solidFill>
                  <a:latin typeface="Arial Nova" panose="020B0504020202020204" pitchFamily="34" charset="0"/>
                </a:rPr>
                <a:t>Higher share of: </a:t>
              </a:r>
            </a:p>
            <a:p>
              <a:pPr algn="ctr" defTabSz="781903"/>
              <a:r>
                <a:rPr lang="en-GB" sz="1150">
                  <a:solidFill>
                    <a:srgbClr val="25408F"/>
                  </a:solidFill>
                  <a:latin typeface="Arial Nova" panose="020B0504020202020204" pitchFamily="34" charset="0"/>
                </a:rPr>
                <a:t>employment in sectors most exposed to COVID-19 (39% versus 37% nationally)</a:t>
              </a:r>
            </a:p>
            <a:p>
              <a:pPr algn="ctr" defTabSz="781903"/>
              <a:endParaRPr lang="en-GB" sz="90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97A66A-88B0-48A6-B681-B602485B953A}"/>
              </a:ext>
            </a:extLst>
          </p:cNvPr>
          <p:cNvGrpSpPr/>
          <p:nvPr/>
        </p:nvGrpSpPr>
        <p:grpSpPr>
          <a:xfrm>
            <a:off x="4861821" y="2336147"/>
            <a:ext cx="3794842" cy="1878665"/>
            <a:chOff x="590024" y="4896429"/>
            <a:chExt cx="3697656" cy="1479272"/>
          </a:xfrm>
        </p:grpSpPr>
        <p:sp>
          <p:nvSpPr>
            <p:cNvPr id="35" name="object 15">
              <a:extLst>
                <a:ext uri="{FF2B5EF4-FFF2-40B4-BE49-F238E27FC236}">
                  <a16:creationId xmlns:a16="http://schemas.microsoft.com/office/drawing/2014/main" id="{579E3E9D-9D8F-4765-9326-821DAA399A81}"/>
                </a:ext>
              </a:extLst>
            </p:cNvPr>
            <p:cNvSpPr txBox="1"/>
            <p:nvPr/>
          </p:nvSpPr>
          <p:spPr>
            <a:xfrm>
              <a:off x="590024" y="5123048"/>
              <a:ext cx="3697655" cy="125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106970" rIns="0" bIns="0" rtlCol="0" anchor="t">
              <a:noAutofit/>
            </a:bodyPr>
            <a:lstStyle/>
            <a:p>
              <a:pPr marL="92075" marR="54610" algn="ctr" defTabSz="781903">
                <a:spcBef>
                  <a:spcPts val="842"/>
                </a:spcBef>
              </a:pPr>
              <a:r>
                <a:rPr lang="en-GB" sz="1700">
                  <a:solidFill>
                    <a:srgbClr val="25408F"/>
                  </a:solidFill>
                  <a:latin typeface="Arial Nova" panose="020B0504020202020204" pitchFamily="34" charset="0"/>
                </a:rPr>
                <a:t>43% </a:t>
              </a:r>
              <a:r>
                <a:rPr lang="en-GB" sz="1200">
                  <a:solidFill>
                    <a:srgbClr val="25408F"/>
                  </a:solidFill>
                  <a:latin typeface="Arial Nova" panose="020B0504020202020204" pitchFamily="34" charset="0"/>
                </a:rPr>
                <a:t>of the population of the Highlands and the Islands live in </a:t>
              </a:r>
              <a:r>
                <a:rPr lang="en-GB" sz="1200" err="1">
                  <a:solidFill>
                    <a:srgbClr val="25408F"/>
                  </a:solidFill>
                  <a:latin typeface="Arial Nova" panose="020B0504020202020204" pitchFamily="34" charset="0"/>
                </a:rPr>
                <a:t>datazones</a:t>
              </a:r>
              <a:r>
                <a:rPr lang="en-GB" sz="1200">
                  <a:solidFill>
                    <a:srgbClr val="25408F"/>
                  </a:solidFill>
                  <a:latin typeface="Arial Nova" panose="020B0504020202020204" pitchFamily="34" charset="0"/>
                </a:rPr>
                <a:t> within the 20% most vulnerable to Brexit in Scotland</a:t>
              </a:r>
            </a:p>
            <a:p>
              <a:pPr marL="92075" marR="54610" algn="ctr" defTabSz="781903">
                <a:spcBef>
                  <a:spcPts val="842"/>
                </a:spcBef>
              </a:pPr>
              <a:r>
                <a:rPr lang="en-GB" sz="1200">
                  <a:solidFill>
                    <a:srgbClr val="25408F"/>
                  </a:solidFill>
                  <a:latin typeface="Arial Nova" panose="020B0504020202020204" pitchFamily="34" charset="0"/>
                </a:rPr>
                <a:t>The region has a concentration of employment in several sectors which have been most affected by COVID-19 and those sectors which are at risk from BREXIT</a:t>
              </a:r>
              <a:endParaRPr lang="en-GB" sz="1200">
                <a:solidFill>
                  <a:srgbClr val="25408F"/>
                </a:solidFill>
                <a:latin typeface="Arial Nova" panose="020B0504020202020204" pitchFamily="34" charset="0"/>
                <a:cs typeface="Calibri"/>
              </a:endParaRPr>
            </a:p>
            <a:p>
              <a:pPr marL="92075" marR="54610" algn="ctr" defTabSz="781903">
                <a:spcBef>
                  <a:spcPts val="842"/>
                </a:spcBef>
              </a:pPr>
              <a:endParaRPr lang="en-GB" sz="1200">
                <a:solidFill>
                  <a:prstClr val="white"/>
                </a:solidFill>
                <a:latin typeface="Arial Nova" panose="020B0504020202020204" pitchFamily="34" charset="0"/>
                <a:cs typeface="Calibri"/>
              </a:endParaRPr>
            </a:p>
          </p:txBody>
        </p:sp>
        <p:sp>
          <p:nvSpPr>
            <p:cNvPr id="38" name="object 13">
              <a:extLst>
                <a:ext uri="{FF2B5EF4-FFF2-40B4-BE49-F238E27FC236}">
                  <a16:creationId xmlns:a16="http://schemas.microsoft.com/office/drawing/2014/main" id="{5BB616F9-FB3C-4FE7-98A7-27E586A8D0A3}"/>
                </a:ext>
              </a:extLst>
            </p:cNvPr>
            <p:cNvSpPr txBox="1">
              <a:spLocks/>
            </p:cNvSpPr>
            <p:nvPr/>
          </p:nvSpPr>
          <p:spPr>
            <a:xfrm>
              <a:off x="590025" y="4896429"/>
              <a:ext cx="3697655" cy="192532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wrap="square" lIns="0" tIns="0" rIns="0" bIns="0" rtlCol="0">
              <a:spAutoFit/>
            </a:bodyPr>
            <a:lstStyle>
              <a:lvl1pPr>
                <a:defRPr sz="2200" b="1" i="0">
                  <a:solidFill>
                    <a:srgbClr val="25408F"/>
                  </a:solidFill>
                  <a:latin typeface="Arial Narrow"/>
                  <a:ea typeface="+mj-ea"/>
                  <a:cs typeface="Arial Narrow"/>
                </a:defRPr>
              </a:lvl1pPr>
            </a:lstStyle>
            <a:p>
              <a:pPr marL="65702" algn="ctr" defTabSz="781903">
                <a:lnSpc>
                  <a:spcPts val="2151"/>
                </a:lnSpc>
              </a:pPr>
              <a:r>
                <a:rPr lang="en-US" sz="1881" b="0" kern="0" spc="56">
                  <a:solidFill>
                    <a:srgbClr val="FFFFFF"/>
                  </a:solidFill>
                  <a:latin typeface="Arial Nova" panose="020B0504020202020204" pitchFamily="34" charset="0"/>
                  <a:cs typeface="Calibri"/>
                </a:rPr>
                <a:t>BREXIT</a:t>
              </a:r>
              <a:endParaRPr lang="en-US" sz="1881" b="0" kern="0" spc="51">
                <a:solidFill>
                  <a:srgbClr val="FFFFFF"/>
                </a:solidFill>
                <a:latin typeface="Arial Nova" panose="020B0504020202020204" pitchFamily="34" charset="0"/>
                <a:cs typeface="Calibri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01BC5A-6A95-4B3B-9075-4E88D2212B09}"/>
              </a:ext>
            </a:extLst>
          </p:cNvPr>
          <p:cNvGrpSpPr/>
          <p:nvPr/>
        </p:nvGrpSpPr>
        <p:grpSpPr>
          <a:xfrm>
            <a:off x="85666" y="4705481"/>
            <a:ext cx="4107643" cy="1932370"/>
            <a:chOff x="5880816" y="5230391"/>
            <a:chExt cx="4366957" cy="205058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B11DF5-07BC-4086-9A99-23ACBFA4DA51}"/>
                </a:ext>
              </a:extLst>
            </p:cNvPr>
            <p:cNvSpPr txBox="1"/>
            <p:nvPr/>
          </p:nvSpPr>
          <p:spPr>
            <a:xfrm>
              <a:off x="5910562" y="5230391"/>
              <a:ext cx="4337211" cy="2050581"/>
            </a:xfrm>
            <a:prstGeom prst="rect">
              <a:avLst/>
            </a:prstGeom>
            <a:noFill/>
            <a:ln w="28575">
              <a:solidFill>
                <a:srgbClr val="1C307E"/>
              </a:solidFill>
            </a:ln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75E5FBE-717A-463C-BB67-22EA90E6AE4D}"/>
                </a:ext>
              </a:extLst>
            </p:cNvPr>
            <p:cNvGrpSpPr/>
            <p:nvPr/>
          </p:nvGrpSpPr>
          <p:grpSpPr>
            <a:xfrm>
              <a:off x="5880816" y="5230391"/>
              <a:ext cx="4334365" cy="2029725"/>
              <a:chOff x="5880816" y="5230391"/>
              <a:chExt cx="4334365" cy="202972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DFC1924-3B7E-4A35-91AB-B93E4BCB8C85}"/>
                  </a:ext>
                </a:extLst>
              </p:cNvPr>
              <p:cNvGrpSpPr/>
              <p:nvPr/>
            </p:nvGrpSpPr>
            <p:grpSpPr>
              <a:xfrm>
                <a:off x="5880816" y="5230391"/>
                <a:ext cx="4334365" cy="1516018"/>
                <a:chOff x="6168837" y="5266186"/>
                <a:chExt cx="4334365" cy="1516018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1040403-FB4B-4E36-B6B1-59393EBFD4C9}"/>
                    </a:ext>
                  </a:extLst>
                </p:cNvPr>
                <p:cNvSpPr txBox="1"/>
                <p:nvPr/>
              </p:nvSpPr>
              <p:spPr>
                <a:xfrm>
                  <a:off x="6168837" y="5266186"/>
                  <a:ext cx="433436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b="1">
                      <a:solidFill>
                        <a:srgbClr val="818386"/>
                      </a:solidFill>
                    </a:rPr>
                    <a:t>Four times as many businesses reported negative impacts on their organisation from Brexit as positive </a:t>
                  </a:r>
                  <a:r>
                    <a:rPr lang="en-GB" sz="1200" b="1">
                      <a:solidFill>
                        <a:srgbClr val="818386"/>
                      </a:solidFill>
                    </a:rPr>
                    <a:t>(HIE Business Panel June 2021)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DCC0878-09F9-4A04-8B98-B249A7C61977}"/>
                    </a:ext>
                  </a:extLst>
                </p:cNvPr>
                <p:cNvSpPr txBox="1"/>
                <p:nvPr/>
              </p:nvSpPr>
              <p:spPr>
                <a:xfrm>
                  <a:off x="6516680" y="5858874"/>
                  <a:ext cx="105608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800" b="1">
                      <a:solidFill>
                        <a:srgbClr val="1C307E"/>
                      </a:solidFill>
                    </a:rPr>
                    <a:t>44% </a:t>
                  </a:r>
                </a:p>
                <a:p>
                  <a:pPr algn="ctr"/>
                  <a:r>
                    <a:rPr lang="en-GB" sz="1800" b="1">
                      <a:solidFill>
                        <a:srgbClr val="1C307E"/>
                      </a:solidFill>
                    </a:rPr>
                    <a:t>negative</a:t>
                  </a:r>
                </a:p>
                <a:p>
                  <a:endParaRPr lang="en-GB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D7F8713-4ABD-4DAB-9A81-34C4C103DE2F}"/>
                    </a:ext>
                  </a:extLst>
                </p:cNvPr>
                <p:cNvSpPr txBox="1"/>
                <p:nvPr/>
              </p:nvSpPr>
              <p:spPr>
                <a:xfrm>
                  <a:off x="9117905" y="5858874"/>
                  <a:ext cx="105608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800" b="1">
                      <a:solidFill>
                        <a:srgbClr val="71B82D"/>
                      </a:solidFill>
                    </a:rPr>
                    <a:t>11% </a:t>
                  </a:r>
                </a:p>
                <a:p>
                  <a:pPr algn="ctr"/>
                  <a:r>
                    <a:rPr lang="en-GB" sz="1800" b="1">
                      <a:solidFill>
                        <a:srgbClr val="71B82D"/>
                      </a:solidFill>
                    </a:rPr>
                    <a:t>positive</a:t>
                  </a:r>
                </a:p>
                <a:p>
                  <a:endParaRPr lang="en-GB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D7BCE4-1998-4006-912E-E128FCCB64FA}"/>
                    </a:ext>
                  </a:extLst>
                </p:cNvPr>
                <p:cNvSpPr txBox="1"/>
                <p:nvPr/>
              </p:nvSpPr>
              <p:spPr>
                <a:xfrm>
                  <a:off x="7771761" y="5858874"/>
                  <a:ext cx="12057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800" b="1">
                      <a:solidFill>
                        <a:srgbClr val="818386"/>
                      </a:solidFill>
                    </a:rPr>
                    <a:t>41% </a:t>
                  </a:r>
                </a:p>
                <a:p>
                  <a:pPr algn="ctr"/>
                  <a:r>
                    <a:rPr lang="en-GB" sz="1800" b="1">
                      <a:solidFill>
                        <a:srgbClr val="818386"/>
                      </a:solidFill>
                    </a:rPr>
                    <a:t>no impact</a:t>
                  </a:r>
                </a:p>
              </p:txBody>
            </p:sp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07AF9FA-1FD7-4AA5-A1BA-2CB656AD38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64942" y="6448554"/>
                <a:ext cx="2970267" cy="811562"/>
              </a:xfrm>
              <a:prstGeom prst="rect">
                <a:avLst/>
              </a:prstGeom>
            </p:spPr>
          </p:pic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1C08F22-DC68-4BC5-BC65-48DC5B84B3D9}"/>
              </a:ext>
            </a:extLst>
          </p:cNvPr>
          <p:cNvSpPr txBox="1"/>
          <p:nvPr/>
        </p:nvSpPr>
        <p:spPr>
          <a:xfrm>
            <a:off x="2462143" y="6673224"/>
            <a:ext cx="75158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1">
                <a:solidFill>
                  <a:srgbClr val="1C3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*This is an experimental methodology developed using GDP and GVA data from the Scottish Government and ONS and is still a work in progress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45CA8A-8588-4714-A2D9-D6BB0D6CA15D}"/>
              </a:ext>
            </a:extLst>
          </p:cNvPr>
          <p:cNvSpPr txBox="1"/>
          <p:nvPr/>
        </p:nvSpPr>
        <p:spPr>
          <a:xfrm>
            <a:off x="4695842" y="5067525"/>
            <a:ext cx="378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80% optimistic about their prospects </a:t>
            </a:r>
            <a:r>
              <a:rPr lang="en-GB" sz="1400">
                <a:solidFill>
                  <a:schemeClr val="bg1"/>
                </a:solidFill>
              </a:rPr>
              <a:t>in the next year, up from 75% in February 2020 </a:t>
            </a:r>
          </a:p>
        </p:txBody>
      </p:sp>
      <p:sp>
        <p:nvSpPr>
          <p:cNvPr id="71" name="object 15">
            <a:extLst>
              <a:ext uri="{FF2B5EF4-FFF2-40B4-BE49-F238E27FC236}">
                <a16:creationId xmlns:a16="http://schemas.microsoft.com/office/drawing/2014/main" id="{4CB27478-2317-4104-9C36-EF20EC883BD6}"/>
              </a:ext>
            </a:extLst>
          </p:cNvPr>
          <p:cNvSpPr txBox="1"/>
          <p:nvPr/>
        </p:nvSpPr>
        <p:spPr>
          <a:xfrm>
            <a:off x="4695842" y="4705481"/>
            <a:ext cx="4334512" cy="1912716"/>
          </a:xfrm>
          <a:prstGeom prst="rect">
            <a:avLst/>
          </a:prstGeom>
          <a:solidFill>
            <a:srgbClr val="1C307E"/>
          </a:solidFill>
          <a:ln>
            <a:solidFill>
              <a:srgbClr val="25408F"/>
            </a:solidFill>
          </a:ln>
        </p:spPr>
        <p:txBody>
          <a:bodyPr vert="horz" wrap="square" lIns="0" tIns="106970" rIns="0" bIns="0" rtlCol="0" anchor="t">
            <a:noAutofit/>
          </a:bodyPr>
          <a:lstStyle/>
          <a:p>
            <a:pPr marL="36000"/>
            <a:r>
              <a:rPr lang="en-GB" sz="1600" b="1" dirty="0">
                <a:solidFill>
                  <a:schemeClr val="bg1"/>
                </a:solidFill>
              </a:rPr>
              <a:t>SIGNS of RECOVERY – HIE Business Panel</a:t>
            </a:r>
          </a:p>
          <a:p>
            <a:pPr marL="268288" indent="-1825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50" b="1" dirty="0">
                <a:solidFill>
                  <a:schemeClr val="bg1"/>
                </a:solidFill>
              </a:rPr>
              <a:t>80% optimistic about their prospects </a:t>
            </a:r>
            <a:r>
              <a:rPr lang="en-GB" sz="1450" dirty="0">
                <a:solidFill>
                  <a:schemeClr val="bg1"/>
                </a:solidFill>
              </a:rPr>
              <a:t>in the next year, up from 75% in February 2020</a:t>
            </a:r>
          </a:p>
          <a:p>
            <a:pPr marL="268288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50" b="1" dirty="0">
                <a:solidFill>
                  <a:schemeClr val="bg1"/>
                </a:solidFill>
              </a:rPr>
              <a:t>44% striving for growth; 47% stability</a:t>
            </a:r>
          </a:p>
          <a:p>
            <a:pPr marL="268288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</a:rPr>
              <a:t>93% confident in their viability </a:t>
            </a:r>
            <a:r>
              <a:rPr lang="en-GB" sz="1500" dirty="0">
                <a:solidFill>
                  <a:schemeClr val="bg1"/>
                </a:solidFill>
              </a:rPr>
              <a:t>over the next 6 months, up from 84% in February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pPr marL="92075" marR="54610" algn="ctr" defTabSz="781903">
              <a:spcBef>
                <a:spcPts val="842"/>
              </a:spcBef>
            </a:pPr>
            <a:endParaRPr lang="en-GB" sz="17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92075" marR="54610" algn="ctr" defTabSz="781903">
              <a:spcBef>
                <a:spcPts val="842"/>
              </a:spcBef>
            </a:pPr>
            <a:endParaRPr lang="en-GB" sz="1200" dirty="0">
              <a:solidFill>
                <a:prstClr val="white"/>
              </a:solidFill>
              <a:latin typeface="Arial Nova" panose="020B0504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86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8BD837D-E00B-4206-8473-0E9F8C3FC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" b="13609"/>
          <a:stretch/>
        </p:blipFill>
        <p:spPr>
          <a:xfrm>
            <a:off x="4345902" y="1994765"/>
            <a:ext cx="3836516" cy="4863235"/>
          </a:xfrm>
          <a:prstGeom prst="rect">
            <a:avLst/>
          </a:prstGeom>
        </p:spPr>
      </p:pic>
      <p:grpSp>
        <p:nvGrpSpPr>
          <p:cNvPr id="37" name="object 31">
            <a:extLst>
              <a:ext uri="{FF2B5EF4-FFF2-40B4-BE49-F238E27FC236}">
                <a16:creationId xmlns:a16="http://schemas.microsoft.com/office/drawing/2014/main" id="{A44A1A2D-AFEA-4BB9-A5C0-1729CC1286E1}"/>
              </a:ext>
            </a:extLst>
          </p:cNvPr>
          <p:cNvGrpSpPr/>
          <p:nvPr/>
        </p:nvGrpSpPr>
        <p:grpSpPr>
          <a:xfrm>
            <a:off x="6668148" y="66816"/>
            <a:ext cx="2485830" cy="1646869"/>
            <a:chOff x="7355444" y="0"/>
            <a:chExt cx="3349625" cy="1775460"/>
          </a:xfrm>
        </p:grpSpPr>
        <p:sp>
          <p:nvSpPr>
            <p:cNvPr id="38" name="object 32">
              <a:extLst>
                <a:ext uri="{FF2B5EF4-FFF2-40B4-BE49-F238E27FC236}">
                  <a16:creationId xmlns:a16="http://schemas.microsoft.com/office/drawing/2014/main" id="{6F32C1A8-CB7B-46A9-9135-5301058C3CD1}"/>
                </a:ext>
              </a:extLst>
            </p:cNvPr>
            <p:cNvSpPr/>
            <p:nvPr/>
          </p:nvSpPr>
          <p:spPr>
            <a:xfrm>
              <a:off x="7368144" y="0"/>
              <a:ext cx="2483485" cy="375285"/>
            </a:xfrm>
            <a:custGeom>
              <a:avLst/>
              <a:gdLst/>
              <a:ahLst/>
              <a:cxnLst/>
              <a:rect l="l" t="t" r="r" b="b"/>
              <a:pathLst>
                <a:path w="2483484" h="375285">
                  <a:moveTo>
                    <a:pt x="2482877" y="374837"/>
                  </a:moveTo>
                  <a:lnTo>
                    <a:pt x="0" y="0"/>
                  </a:lnTo>
                </a:path>
                <a:path w="2483484" h="375285">
                  <a:moveTo>
                    <a:pt x="2281174" y="0"/>
                  </a:moveTo>
                  <a:lnTo>
                    <a:pt x="2482877" y="374837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39" name="object 33">
              <a:extLst>
                <a:ext uri="{FF2B5EF4-FFF2-40B4-BE49-F238E27FC236}">
                  <a16:creationId xmlns:a16="http://schemas.microsoft.com/office/drawing/2014/main" id="{CFCDE98F-282E-4288-8710-446FAA46E457}"/>
                </a:ext>
              </a:extLst>
            </p:cNvPr>
            <p:cNvSpPr/>
            <p:nvPr/>
          </p:nvSpPr>
          <p:spPr>
            <a:xfrm>
              <a:off x="9812056" y="8"/>
              <a:ext cx="325755" cy="262255"/>
            </a:xfrm>
            <a:custGeom>
              <a:avLst/>
              <a:gdLst/>
              <a:ahLst/>
              <a:cxnLst/>
              <a:rect l="l" t="t" r="r" b="b"/>
              <a:pathLst>
                <a:path w="325754" h="262255">
                  <a:moveTo>
                    <a:pt x="325589" y="0"/>
                  </a:moveTo>
                  <a:lnTo>
                    <a:pt x="0" y="0"/>
                  </a:lnTo>
                  <a:lnTo>
                    <a:pt x="141033" y="262102"/>
                  </a:lnTo>
                  <a:lnTo>
                    <a:pt x="32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0" name="object 34">
              <a:extLst>
                <a:ext uri="{FF2B5EF4-FFF2-40B4-BE49-F238E27FC236}">
                  <a16:creationId xmlns:a16="http://schemas.microsoft.com/office/drawing/2014/main" id="{E922BD9D-40CF-4064-8959-D282BA5CC3CE}"/>
                </a:ext>
              </a:extLst>
            </p:cNvPr>
            <p:cNvSpPr/>
            <p:nvPr/>
          </p:nvSpPr>
          <p:spPr>
            <a:xfrm>
              <a:off x="9812046" y="0"/>
              <a:ext cx="325755" cy="262255"/>
            </a:xfrm>
            <a:custGeom>
              <a:avLst/>
              <a:gdLst/>
              <a:ahLst/>
              <a:cxnLst/>
              <a:rect l="l" t="t" r="r" b="b"/>
              <a:pathLst>
                <a:path w="325754" h="262255">
                  <a:moveTo>
                    <a:pt x="0" y="0"/>
                  </a:moveTo>
                  <a:lnTo>
                    <a:pt x="141044" y="262112"/>
                  </a:lnTo>
                  <a:lnTo>
                    <a:pt x="325601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1" name="object 35">
              <a:extLst>
                <a:ext uri="{FF2B5EF4-FFF2-40B4-BE49-F238E27FC236}">
                  <a16:creationId xmlns:a16="http://schemas.microsoft.com/office/drawing/2014/main" id="{D13212A6-0F2B-449F-A725-551DBD5B3655}"/>
                </a:ext>
              </a:extLst>
            </p:cNvPr>
            <p:cNvSpPr/>
            <p:nvPr/>
          </p:nvSpPr>
          <p:spPr>
            <a:xfrm>
              <a:off x="10007302" y="477255"/>
              <a:ext cx="685165" cy="1272540"/>
            </a:xfrm>
            <a:custGeom>
              <a:avLst/>
              <a:gdLst/>
              <a:ahLst/>
              <a:cxnLst/>
              <a:rect l="l" t="t" r="r" b="b"/>
              <a:pathLst>
                <a:path w="685165" h="1272539">
                  <a:moveTo>
                    <a:pt x="0" y="0"/>
                  </a:moveTo>
                  <a:lnTo>
                    <a:pt x="684699" y="1272425"/>
                  </a:lnTo>
                </a:path>
                <a:path w="685165" h="1272539">
                  <a:moveTo>
                    <a:pt x="684699" y="10336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901ACF3B-532E-442C-A935-FB6ADD2DB34D}"/>
                </a:ext>
              </a:extLst>
            </p:cNvPr>
            <p:cNvSpPr/>
            <p:nvPr/>
          </p:nvSpPr>
          <p:spPr>
            <a:xfrm>
              <a:off x="10079597" y="8"/>
              <a:ext cx="612775" cy="436245"/>
            </a:xfrm>
            <a:custGeom>
              <a:avLst/>
              <a:gdLst/>
              <a:ahLst/>
              <a:cxnLst/>
              <a:rect l="l" t="t" r="r" b="b"/>
              <a:pathLst>
                <a:path w="612775" h="436245">
                  <a:moveTo>
                    <a:pt x="612406" y="0"/>
                  </a:moveTo>
                  <a:lnTo>
                    <a:pt x="241655" y="0"/>
                  </a:lnTo>
                  <a:lnTo>
                    <a:pt x="0" y="343192"/>
                  </a:lnTo>
                  <a:lnTo>
                    <a:pt x="612406" y="435648"/>
                  </a:lnTo>
                  <a:lnTo>
                    <a:pt x="612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2D00F241-8699-420C-8A48-43EF2671EA97}"/>
                </a:ext>
              </a:extLst>
            </p:cNvPr>
            <p:cNvSpPr/>
            <p:nvPr/>
          </p:nvSpPr>
          <p:spPr>
            <a:xfrm>
              <a:off x="10079610" y="0"/>
              <a:ext cx="612775" cy="436245"/>
            </a:xfrm>
            <a:custGeom>
              <a:avLst/>
              <a:gdLst/>
              <a:ahLst/>
              <a:cxnLst/>
              <a:rect l="l" t="t" r="r" b="b"/>
              <a:pathLst>
                <a:path w="612775" h="436245">
                  <a:moveTo>
                    <a:pt x="612392" y="435663"/>
                  </a:moveTo>
                  <a:lnTo>
                    <a:pt x="0" y="343212"/>
                  </a:lnTo>
                  <a:lnTo>
                    <a:pt x="241661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26A26772-C90E-4B63-9286-41DB60BD52EB}"/>
              </a:ext>
            </a:extLst>
          </p:cNvPr>
          <p:cNvGrpSpPr/>
          <p:nvPr/>
        </p:nvGrpSpPr>
        <p:grpSpPr>
          <a:xfrm>
            <a:off x="1732733" y="2213510"/>
            <a:ext cx="8953362" cy="4449006"/>
            <a:chOff x="-84476" y="1804004"/>
            <a:chExt cx="10470460" cy="52028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D8F66C-353D-4763-8235-AD9AC51423DD}"/>
                </a:ext>
              </a:extLst>
            </p:cNvPr>
            <p:cNvSpPr txBox="1"/>
            <p:nvPr/>
          </p:nvSpPr>
          <p:spPr>
            <a:xfrm>
              <a:off x="7016107" y="1804004"/>
              <a:ext cx="2257770" cy="5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GB" sz="1200" spc="-4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Shetland: </a:t>
              </a:r>
              <a:r>
                <a:rPr lang="en-GB" sz="1200" spc="-4" dirty="0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365</a:t>
              </a:r>
            </a:p>
            <a:p>
              <a:pPr fontAlgn="t"/>
              <a:r>
                <a:rPr lang="en-GB" sz="1200" spc="-4" dirty="0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1.4% to </a:t>
              </a:r>
              <a:r>
                <a:rPr lang="en-GB" sz="1200" b="1" spc="-4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2.6%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B419BE-90C2-4671-86A5-005D3CB59636}"/>
                </a:ext>
              </a:extLst>
            </p:cNvPr>
            <p:cNvSpPr txBox="1"/>
            <p:nvPr/>
          </p:nvSpPr>
          <p:spPr>
            <a:xfrm>
              <a:off x="6540323" y="3130545"/>
              <a:ext cx="2257770" cy="5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GB" sz="1200" spc="-4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Orkney: </a:t>
              </a:r>
              <a:r>
                <a:rPr lang="en-GB" sz="1200" spc="-4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285</a:t>
              </a:r>
            </a:p>
            <a:p>
              <a:pPr fontAlgn="t"/>
              <a:r>
                <a:rPr lang="en-GB" sz="1200" spc="-4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1.3% to </a:t>
              </a:r>
              <a:r>
                <a:rPr lang="en-GB" sz="1200" b="1" spc="-4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2.1%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E956B2-2FF5-45D6-99A9-DDBFC2D2F231}"/>
                </a:ext>
              </a:extLst>
            </p:cNvPr>
            <p:cNvSpPr txBox="1"/>
            <p:nvPr/>
          </p:nvSpPr>
          <p:spPr>
            <a:xfrm>
              <a:off x="2048034" y="3093543"/>
              <a:ext cx="3756568" cy="5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GB" sz="1200" spc="-4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Caithness and Sutherland: </a:t>
              </a:r>
              <a:r>
                <a:rPr lang="en-GB" sz="1200" spc="-4" dirty="0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905</a:t>
              </a:r>
            </a:p>
            <a:p>
              <a:pPr fontAlgn="t"/>
              <a:r>
                <a:rPr lang="en-GB" sz="1200" spc="-4" dirty="0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3.3% to </a:t>
              </a:r>
              <a:r>
                <a:rPr lang="en-GB" sz="1200" b="1" spc="-4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4.0%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70577B-079C-4AD9-81BB-99DB9B48781B}"/>
                </a:ext>
              </a:extLst>
            </p:cNvPr>
            <p:cNvSpPr txBox="1"/>
            <p:nvPr/>
          </p:nvSpPr>
          <p:spPr>
            <a:xfrm>
              <a:off x="909524" y="4139285"/>
              <a:ext cx="2572978" cy="5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GB" sz="1200" spc="-4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 h-Eileanan an Iar: </a:t>
              </a:r>
              <a:r>
                <a:rPr lang="en-GB" sz="1200" spc="-4" dirty="0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</a:p>
            <a:p>
              <a:pPr fontAlgn="t"/>
              <a:r>
                <a:rPr lang="en-GB" sz="1200" spc="-4" dirty="0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2.1% to </a:t>
              </a:r>
              <a:r>
                <a:rPr lang="en-GB" sz="1200" b="1" spc="-4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3.8%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76E746-E4DE-48EE-88F7-F0C6C46C9997}"/>
                </a:ext>
              </a:extLst>
            </p:cNvPr>
            <p:cNvSpPr txBox="1"/>
            <p:nvPr/>
          </p:nvSpPr>
          <p:spPr>
            <a:xfrm>
              <a:off x="-84476" y="5362788"/>
              <a:ext cx="3892181" cy="5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GB" sz="1200" spc="-4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Lochaber, Skye and Wester Ross: </a:t>
              </a:r>
              <a:r>
                <a:rPr lang="en-GB" sz="1200" spc="-4" dirty="0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915</a:t>
              </a:r>
            </a:p>
            <a:p>
              <a:pPr fontAlgn="t"/>
              <a:r>
                <a:rPr lang="en-GB" sz="1200" spc="-4" dirty="0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1.6% to </a:t>
              </a:r>
              <a:r>
                <a:rPr lang="en-GB" sz="1200" b="1" spc="-4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3.8%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CFF260-5DC6-481F-86C0-AF37EBF6CC42}"/>
                </a:ext>
              </a:extLst>
            </p:cNvPr>
            <p:cNvSpPr txBox="1"/>
            <p:nvPr/>
          </p:nvSpPr>
          <p:spPr>
            <a:xfrm>
              <a:off x="1069871" y="6341918"/>
              <a:ext cx="3643349" cy="5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GB" sz="1200" spc="-4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Argyll and the Islands: </a:t>
              </a:r>
              <a:r>
                <a:rPr lang="en-GB" sz="1200" spc="-4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1,915</a:t>
              </a:r>
            </a:p>
            <a:p>
              <a:pPr fontAlgn="t"/>
              <a:r>
                <a:rPr lang="en-GB" sz="1200" spc="-4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2.9% to </a:t>
              </a:r>
              <a:r>
                <a:rPr lang="en-GB" sz="1200" b="1" spc="-4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5.0%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939754-2AE8-4422-8DDE-C50FC9960845}"/>
                </a:ext>
              </a:extLst>
            </p:cNvPr>
            <p:cNvSpPr txBox="1"/>
            <p:nvPr/>
          </p:nvSpPr>
          <p:spPr>
            <a:xfrm>
              <a:off x="6742635" y="5311023"/>
              <a:ext cx="3643349" cy="5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GB" sz="1200" spc="-4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Moray: </a:t>
              </a:r>
              <a:r>
                <a:rPr lang="en-GB" sz="1200" spc="-4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2,375</a:t>
              </a:r>
            </a:p>
            <a:p>
              <a:pPr fontAlgn="t"/>
              <a:r>
                <a:rPr lang="en-GB" sz="1200" spc="-4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2.5% to</a:t>
              </a:r>
              <a:r>
                <a:rPr lang="en-GB" sz="1200" b="1" spc="-4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4.1%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A2C8460-16E8-4F63-9E43-15B3315739A1}"/>
                </a:ext>
              </a:extLst>
            </p:cNvPr>
            <p:cNvSpPr txBox="1"/>
            <p:nvPr/>
          </p:nvSpPr>
          <p:spPr>
            <a:xfrm>
              <a:off x="6400053" y="3977898"/>
              <a:ext cx="3643349" cy="539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GB" sz="1200" spc="-4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Inner Moray Firth</a:t>
              </a:r>
              <a:r>
                <a:rPr lang="en-GB" sz="1200" spc="-4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3,775</a:t>
              </a:r>
            </a:p>
            <a:p>
              <a:pPr fontAlgn="t"/>
              <a:r>
                <a:rPr lang="en-GB" sz="1200" spc="-4">
                  <a:solidFill>
                    <a:srgbClr val="5656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2.4% to</a:t>
              </a:r>
              <a:r>
                <a:rPr lang="en-GB" sz="1200" b="1" spc="-4">
                  <a:solidFill>
                    <a:srgbClr val="1C30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b="1" spc="-4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3.9%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EEEE41-413D-4D30-A3AD-0BD63A8F3176}"/>
                </a:ext>
              </a:extLst>
            </p:cNvPr>
            <p:cNvCxnSpPr>
              <a:cxnSpLocks/>
            </p:cNvCxnSpPr>
            <p:nvPr/>
          </p:nvCxnSpPr>
          <p:spPr>
            <a:xfrm>
              <a:off x="2434345" y="3753487"/>
              <a:ext cx="2626485" cy="0"/>
            </a:xfrm>
            <a:prstGeom prst="line">
              <a:avLst/>
            </a:prstGeom>
            <a:ln w="19050">
              <a:solidFill>
                <a:srgbClr val="818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8DFEB3E-994C-4B4C-9567-B070C59AFF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9363" y="2398507"/>
              <a:ext cx="1682359" cy="0"/>
            </a:xfrm>
            <a:prstGeom prst="straightConnector1">
              <a:avLst/>
            </a:prstGeom>
            <a:ln w="19050">
              <a:solidFill>
                <a:srgbClr val="8183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2B4CC8D-4FB2-4EDE-B527-A8D521539F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2883" y="3736092"/>
              <a:ext cx="2337866" cy="0"/>
            </a:xfrm>
            <a:prstGeom prst="straightConnector1">
              <a:avLst/>
            </a:prstGeom>
            <a:ln w="19050">
              <a:solidFill>
                <a:srgbClr val="8183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8CCB97F-E9D4-490B-AB22-4B55E6EBB33E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0" y="3746191"/>
              <a:ext cx="128813" cy="436340"/>
            </a:xfrm>
            <a:prstGeom prst="straightConnector1">
              <a:avLst/>
            </a:prstGeom>
            <a:ln w="19050">
              <a:solidFill>
                <a:srgbClr val="8183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2FC1E11-C6FD-418A-AA76-C1331B08F5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7993" y="4613343"/>
              <a:ext cx="1252538" cy="367505"/>
            </a:xfrm>
            <a:prstGeom prst="straightConnector1">
              <a:avLst/>
            </a:prstGeom>
            <a:ln w="19050">
              <a:solidFill>
                <a:srgbClr val="8183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5FCC48F-846B-4403-A964-2BF8C43DC893}"/>
                </a:ext>
              </a:extLst>
            </p:cNvPr>
            <p:cNvCxnSpPr>
              <a:cxnSpLocks/>
            </p:cNvCxnSpPr>
            <p:nvPr/>
          </p:nvCxnSpPr>
          <p:spPr>
            <a:xfrm>
              <a:off x="6425985" y="4613344"/>
              <a:ext cx="2065737" cy="10008"/>
            </a:xfrm>
            <a:prstGeom prst="line">
              <a:avLst/>
            </a:prstGeom>
            <a:ln w="19050">
              <a:solidFill>
                <a:srgbClr val="818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36159B2-8706-4972-9C24-B96C8291E8CC}"/>
                </a:ext>
              </a:extLst>
            </p:cNvPr>
            <p:cNvCxnSpPr>
              <a:cxnSpLocks/>
            </p:cNvCxnSpPr>
            <p:nvPr/>
          </p:nvCxnSpPr>
          <p:spPr>
            <a:xfrm>
              <a:off x="6773185" y="5956476"/>
              <a:ext cx="1537563" cy="1689"/>
            </a:xfrm>
            <a:prstGeom prst="line">
              <a:avLst/>
            </a:prstGeom>
            <a:ln w="19050">
              <a:solidFill>
                <a:srgbClr val="818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EEBA88A-18B0-4C5E-BD0D-CB6B4BD4E4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7218" y="4928901"/>
              <a:ext cx="1091267" cy="1029264"/>
            </a:xfrm>
            <a:prstGeom prst="straightConnector1">
              <a:avLst/>
            </a:prstGeom>
            <a:ln w="19050">
              <a:solidFill>
                <a:srgbClr val="8183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42E9119-DFB9-404D-977C-7E5054258EB7}"/>
                </a:ext>
              </a:extLst>
            </p:cNvPr>
            <p:cNvCxnSpPr>
              <a:cxnSpLocks/>
            </p:cNvCxnSpPr>
            <p:nvPr/>
          </p:nvCxnSpPr>
          <p:spPr>
            <a:xfrm>
              <a:off x="960262" y="4754271"/>
              <a:ext cx="2544281" cy="0"/>
            </a:xfrm>
            <a:prstGeom prst="straightConnector1">
              <a:avLst/>
            </a:prstGeom>
            <a:ln w="19050">
              <a:solidFill>
                <a:srgbClr val="8183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1AF017-27CB-466A-9D5E-8DD4F6742FCD}"/>
                </a:ext>
              </a:extLst>
            </p:cNvPr>
            <p:cNvCxnSpPr>
              <a:cxnSpLocks/>
            </p:cNvCxnSpPr>
            <p:nvPr/>
          </p:nvCxnSpPr>
          <p:spPr>
            <a:xfrm>
              <a:off x="680124" y="5936611"/>
              <a:ext cx="2626485" cy="0"/>
            </a:xfrm>
            <a:prstGeom prst="line">
              <a:avLst/>
            </a:prstGeom>
            <a:ln w="19050">
              <a:solidFill>
                <a:srgbClr val="818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C54D44B-BB51-44B5-9FF2-A0C064E752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1309" y="5101391"/>
              <a:ext cx="1177842" cy="837870"/>
            </a:xfrm>
            <a:prstGeom prst="straightConnector1">
              <a:avLst/>
            </a:prstGeom>
            <a:ln w="19050">
              <a:solidFill>
                <a:srgbClr val="8183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38192C5-0DF3-4B62-AF30-3B627C63E4E7}"/>
                </a:ext>
              </a:extLst>
            </p:cNvPr>
            <p:cNvCxnSpPr>
              <a:cxnSpLocks/>
            </p:cNvCxnSpPr>
            <p:nvPr/>
          </p:nvCxnSpPr>
          <p:spPr>
            <a:xfrm>
              <a:off x="1121102" y="7005914"/>
              <a:ext cx="2626485" cy="0"/>
            </a:xfrm>
            <a:prstGeom prst="line">
              <a:avLst/>
            </a:prstGeom>
            <a:ln w="19050">
              <a:solidFill>
                <a:srgbClr val="818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A1A03C7-09DB-4EF5-B1E4-4B760F6E46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9556" y="6440941"/>
              <a:ext cx="567828" cy="565928"/>
            </a:xfrm>
            <a:prstGeom prst="straightConnector1">
              <a:avLst/>
            </a:prstGeom>
            <a:ln w="19050">
              <a:solidFill>
                <a:srgbClr val="8183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93BA201-CF5F-4E7C-A965-18936D793BF2}"/>
              </a:ext>
            </a:extLst>
          </p:cNvPr>
          <p:cNvSpPr txBox="1"/>
          <p:nvPr/>
        </p:nvSpPr>
        <p:spPr>
          <a:xfrm>
            <a:off x="157936" y="2553230"/>
            <a:ext cx="37253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900" spc="-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shaded in pink : Increase in unemployment rate of 100% or over</a:t>
            </a:r>
          </a:p>
          <a:p>
            <a:pPr fontAlgn="t"/>
            <a:r>
              <a:rPr lang="en-GB" sz="900" spc="-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shaded in red: Increase in unemployment rate of 150% or over</a:t>
            </a:r>
          </a:p>
          <a:p>
            <a:pPr fontAlgn="t"/>
            <a:endParaRPr lang="en-GB" sz="900" spc="-4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GB" sz="1400" b="1" spc="-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Change </a:t>
            </a:r>
          </a:p>
          <a:p>
            <a:pPr fontAlgn="t"/>
            <a:r>
              <a:rPr lang="en-GB" sz="1400" b="1" spc="-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2019 – July 2021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15989B-6E9A-4EFF-BB0E-F5486AA9D17F}"/>
              </a:ext>
            </a:extLst>
          </p:cNvPr>
          <p:cNvSpPr/>
          <p:nvPr/>
        </p:nvSpPr>
        <p:spPr>
          <a:xfrm>
            <a:off x="139703" y="600401"/>
            <a:ext cx="6935658" cy="1720429"/>
          </a:xfrm>
          <a:prstGeom prst="rect">
            <a:avLst/>
          </a:prstGeom>
          <a:solidFill>
            <a:srgbClr val="25408F"/>
          </a:solidFill>
          <a:ln>
            <a:solidFill>
              <a:srgbClr val="25408F"/>
            </a:solidFill>
          </a:ln>
        </p:spPr>
        <p:txBody>
          <a:bodyPr wrap="square" lIns="78191" tIns="39095" rIns="78191" bIns="39095" anchor="t">
            <a:spAutoFit/>
          </a:bodyPr>
          <a:lstStyle/>
          <a:p>
            <a:pPr marL="296610" marR="4344" indent="-285750">
              <a:spcBef>
                <a:spcPts val="86"/>
              </a:spcBef>
              <a:buFont typeface="Arial" panose="020B0604020202020204" pitchFamily="34" charset="0"/>
              <a:buChar char="•"/>
              <a:defRPr/>
            </a:pPr>
            <a:r>
              <a:rPr lang="en-GB" sz="1500" spc="-9" dirty="0">
                <a:solidFill>
                  <a:schemeClr val="bg1"/>
                </a:solidFill>
                <a:latin typeface="Calibri Light"/>
                <a:cs typeface="Calibri Light"/>
              </a:rPr>
              <a:t>Greater rate of increase in number unemployed in region (+50%) than in Scotland (+46%) between Sept 2019 and Sept 2021 and greater increase (+36%) in youth unemployment in region with 1,640 claimants than in Scotland (+32%)</a:t>
            </a:r>
          </a:p>
          <a:p>
            <a:pPr marL="296610" marR="4344" indent="-285750">
              <a:spcBef>
                <a:spcPts val="86"/>
              </a:spcBef>
              <a:buFont typeface="Arial" panose="020B0604020202020204" pitchFamily="34" charset="0"/>
              <a:buChar char="•"/>
              <a:defRPr/>
            </a:pPr>
            <a:r>
              <a:rPr lang="en-GB" sz="1500" spc="-1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 of end to furlough scheme not yet known (7600 estimated to be on furlough end of August)</a:t>
            </a:r>
          </a:p>
          <a:p>
            <a:pPr marL="296610" marR="4344" indent="-285750">
              <a:spcBef>
                <a:spcPts val="86"/>
              </a:spcBef>
              <a:buFont typeface="Arial" panose="020B0604020202020204" pitchFamily="34" charset="0"/>
              <a:buChar char="•"/>
              <a:defRPr/>
            </a:pPr>
            <a:r>
              <a:rPr lang="en-GB" sz="1500" spc="-1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Labour Market shortages across the region, especially in tourism and hospitality, food processing, construction and transport and logistics. </a:t>
            </a:r>
            <a:endParaRPr lang="en-GB" sz="1500" spc="-9" dirty="0">
              <a:latin typeface="Calibri Light"/>
              <a:cs typeface="Calibri Light"/>
            </a:endParaRPr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CF882B5E-3A53-483C-AE97-3F681DF23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703" y="125412"/>
            <a:ext cx="6446154" cy="282129"/>
          </a:xfrm>
          <a:prstGeom prst="rect">
            <a:avLst/>
          </a:prstGeom>
          <a:solidFill>
            <a:srgbClr val="25408F"/>
          </a:solidFill>
        </p:spPr>
        <p:txBody>
          <a:bodyPr vert="horz" wrap="square" lIns="0" tIns="0" rIns="0" bIns="0" rtlCol="0" anchor="t">
            <a:spAutoFit/>
          </a:bodyPr>
          <a:lstStyle/>
          <a:p>
            <a:pPr marL="61358">
              <a:lnSpc>
                <a:spcPts val="2151"/>
              </a:lnSpc>
            </a:pPr>
            <a:r>
              <a:rPr lang="en-GB" b="0" spc="-4" dirty="0">
                <a:solidFill>
                  <a:srgbClr val="FFFFFF"/>
                </a:solidFill>
                <a:latin typeface="Calibri"/>
                <a:cs typeface="Calibri"/>
              </a:rPr>
              <a:t>Labour Market Context </a:t>
            </a:r>
            <a:endParaRPr b="0" spc="73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42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object 31">
            <a:extLst>
              <a:ext uri="{FF2B5EF4-FFF2-40B4-BE49-F238E27FC236}">
                <a16:creationId xmlns:a16="http://schemas.microsoft.com/office/drawing/2014/main" id="{A44A1A2D-AFEA-4BB9-A5C0-1729CC1286E1}"/>
              </a:ext>
            </a:extLst>
          </p:cNvPr>
          <p:cNvGrpSpPr/>
          <p:nvPr/>
        </p:nvGrpSpPr>
        <p:grpSpPr>
          <a:xfrm>
            <a:off x="6279713" y="43543"/>
            <a:ext cx="2864287" cy="1518208"/>
            <a:chOff x="7355444" y="0"/>
            <a:chExt cx="3349625" cy="1775460"/>
          </a:xfrm>
        </p:grpSpPr>
        <p:sp>
          <p:nvSpPr>
            <p:cNvPr id="38" name="object 32">
              <a:extLst>
                <a:ext uri="{FF2B5EF4-FFF2-40B4-BE49-F238E27FC236}">
                  <a16:creationId xmlns:a16="http://schemas.microsoft.com/office/drawing/2014/main" id="{6F32C1A8-CB7B-46A9-9135-5301058C3CD1}"/>
                </a:ext>
              </a:extLst>
            </p:cNvPr>
            <p:cNvSpPr/>
            <p:nvPr/>
          </p:nvSpPr>
          <p:spPr>
            <a:xfrm>
              <a:off x="7368144" y="0"/>
              <a:ext cx="2483485" cy="375285"/>
            </a:xfrm>
            <a:custGeom>
              <a:avLst/>
              <a:gdLst/>
              <a:ahLst/>
              <a:cxnLst/>
              <a:rect l="l" t="t" r="r" b="b"/>
              <a:pathLst>
                <a:path w="2483484" h="375285">
                  <a:moveTo>
                    <a:pt x="2482877" y="374837"/>
                  </a:moveTo>
                  <a:lnTo>
                    <a:pt x="0" y="0"/>
                  </a:lnTo>
                </a:path>
                <a:path w="2483484" h="375285">
                  <a:moveTo>
                    <a:pt x="2281174" y="0"/>
                  </a:moveTo>
                  <a:lnTo>
                    <a:pt x="2482877" y="374837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39" name="object 33">
              <a:extLst>
                <a:ext uri="{FF2B5EF4-FFF2-40B4-BE49-F238E27FC236}">
                  <a16:creationId xmlns:a16="http://schemas.microsoft.com/office/drawing/2014/main" id="{CFCDE98F-282E-4288-8710-446FAA46E457}"/>
                </a:ext>
              </a:extLst>
            </p:cNvPr>
            <p:cNvSpPr/>
            <p:nvPr/>
          </p:nvSpPr>
          <p:spPr>
            <a:xfrm>
              <a:off x="9812056" y="8"/>
              <a:ext cx="325755" cy="262255"/>
            </a:xfrm>
            <a:custGeom>
              <a:avLst/>
              <a:gdLst/>
              <a:ahLst/>
              <a:cxnLst/>
              <a:rect l="l" t="t" r="r" b="b"/>
              <a:pathLst>
                <a:path w="325754" h="262255">
                  <a:moveTo>
                    <a:pt x="325589" y="0"/>
                  </a:moveTo>
                  <a:lnTo>
                    <a:pt x="0" y="0"/>
                  </a:lnTo>
                  <a:lnTo>
                    <a:pt x="141033" y="262102"/>
                  </a:lnTo>
                  <a:lnTo>
                    <a:pt x="32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0" name="object 34">
              <a:extLst>
                <a:ext uri="{FF2B5EF4-FFF2-40B4-BE49-F238E27FC236}">
                  <a16:creationId xmlns:a16="http://schemas.microsoft.com/office/drawing/2014/main" id="{E922BD9D-40CF-4064-8959-D282BA5CC3CE}"/>
                </a:ext>
              </a:extLst>
            </p:cNvPr>
            <p:cNvSpPr/>
            <p:nvPr/>
          </p:nvSpPr>
          <p:spPr>
            <a:xfrm>
              <a:off x="9812046" y="0"/>
              <a:ext cx="325755" cy="262255"/>
            </a:xfrm>
            <a:custGeom>
              <a:avLst/>
              <a:gdLst/>
              <a:ahLst/>
              <a:cxnLst/>
              <a:rect l="l" t="t" r="r" b="b"/>
              <a:pathLst>
                <a:path w="325754" h="262255">
                  <a:moveTo>
                    <a:pt x="0" y="0"/>
                  </a:moveTo>
                  <a:lnTo>
                    <a:pt x="141044" y="262112"/>
                  </a:lnTo>
                  <a:lnTo>
                    <a:pt x="325601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1" name="object 35">
              <a:extLst>
                <a:ext uri="{FF2B5EF4-FFF2-40B4-BE49-F238E27FC236}">
                  <a16:creationId xmlns:a16="http://schemas.microsoft.com/office/drawing/2014/main" id="{D13212A6-0F2B-449F-A725-551DBD5B3655}"/>
                </a:ext>
              </a:extLst>
            </p:cNvPr>
            <p:cNvSpPr/>
            <p:nvPr/>
          </p:nvSpPr>
          <p:spPr>
            <a:xfrm>
              <a:off x="10007302" y="477255"/>
              <a:ext cx="685165" cy="1272540"/>
            </a:xfrm>
            <a:custGeom>
              <a:avLst/>
              <a:gdLst/>
              <a:ahLst/>
              <a:cxnLst/>
              <a:rect l="l" t="t" r="r" b="b"/>
              <a:pathLst>
                <a:path w="685165" h="1272539">
                  <a:moveTo>
                    <a:pt x="0" y="0"/>
                  </a:moveTo>
                  <a:lnTo>
                    <a:pt x="684699" y="1272425"/>
                  </a:lnTo>
                </a:path>
                <a:path w="685165" h="1272539">
                  <a:moveTo>
                    <a:pt x="684699" y="10336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901ACF3B-532E-442C-A935-FB6ADD2DB34D}"/>
                </a:ext>
              </a:extLst>
            </p:cNvPr>
            <p:cNvSpPr/>
            <p:nvPr/>
          </p:nvSpPr>
          <p:spPr>
            <a:xfrm>
              <a:off x="10079597" y="8"/>
              <a:ext cx="612775" cy="436245"/>
            </a:xfrm>
            <a:custGeom>
              <a:avLst/>
              <a:gdLst/>
              <a:ahLst/>
              <a:cxnLst/>
              <a:rect l="l" t="t" r="r" b="b"/>
              <a:pathLst>
                <a:path w="612775" h="436245">
                  <a:moveTo>
                    <a:pt x="612406" y="0"/>
                  </a:moveTo>
                  <a:lnTo>
                    <a:pt x="241655" y="0"/>
                  </a:lnTo>
                  <a:lnTo>
                    <a:pt x="0" y="343192"/>
                  </a:lnTo>
                  <a:lnTo>
                    <a:pt x="612406" y="435648"/>
                  </a:lnTo>
                  <a:lnTo>
                    <a:pt x="612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2D00F241-8699-420C-8A48-43EF2671EA97}"/>
                </a:ext>
              </a:extLst>
            </p:cNvPr>
            <p:cNvSpPr/>
            <p:nvPr/>
          </p:nvSpPr>
          <p:spPr>
            <a:xfrm>
              <a:off x="10079610" y="0"/>
              <a:ext cx="612775" cy="436245"/>
            </a:xfrm>
            <a:custGeom>
              <a:avLst/>
              <a:gdLst/>
              <a:ahLst/>
              <a:cxnLst/>
              <a:rect l="l" t="t" r="r" b="b"/>
              <a:pathLst>
                <a:path w="612775" h="436245">
                  <a:moveTo>
                    <a:pt x="612392" y="435663"/>
                  </a:moveTo>
                  <a:lnTo>
                    <a:pt x="0" y="343212"/>
                  </a:lnTo>
                  <a:lnTo>
                    <a:pt x="241661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4" name="object 22">
            <a:extLst>
              <a:ext uri="{FF2B5EF4-FFF2-40B4-BE49-F238E27FC236}">
                <a16:creationId xmlns:a16="http://schemas.microsoft.com/office/drawing/2014/main" id="{EF97BF6C-02F1-44C9-A709-05268BF87AAC}"/>
              </a:ext>
            </a:extLst>
          </p:cNvPr>
          <p:cNvSpPr txBox="1">
            <a:spLocks/>
          </p:cNvSpPr>
          <p:nvPr/>
        </p:nvSpPr>
        <p:spPr>
          <a:xfrm>
            <a:off x="401167" y="146034"/>
            <a:ext cx="3239241" cy="289438"/>
          </a:xfrm>
          <a:prstGeom prst="rect">
            <a:avLst/>
          </a:prstGeom>
          <a:solidFill>
            <a:srgbClr val="25408F"/>
          </a:solidFill>
        </p:spPr>
        <p:txBody>
          <a:bodyPr vert="horz" wrap="square" lIns="0" tIns="0" rIns="0" bIns="0" rtlCol="0">
            <a:spAutoFit/>
          </a:bodyPr>
          <a:lstStyle>
            <a:lvl1pPr>
              <a:defRPr sz="1881" b="1" i="0">
                <a:solidFill>
                  <a:srgbClr val="25408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76835" defTabSz="914400"/>
            <a:r>
              <a:rPr lang="en-GB" b="0" kern="0" spc="65" dirty="0">
                <a:solidFill>
                  <a:srgbClr val="FFFFFF"/>
                </a:solidFill>
                <a:latin typeface="Calibri"/>
                <a:cs typeface="Calibri"/>
              </a:rPr>
              <a:t>HIE Business Panel June 2021</a:t>
            </a:r>
            <a:endParaRPr lang="en-GB" b="0" kern="0" spc="6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EF2380-BE8D-429D-A9A1-A797BD0FC1E6}"/>
              </a:ext>
            </a:extLst>
          </p:cNvPr>
          <p:cNvGrpSpPr/>
          <p:nvPr/>
        </p:nvGrpSpPr>
        <p:grpSpPr>
          <a:xfrm>
            <a:off x="15212" y="626394"/>
            <a:ext cx="5268876" cy="738664"/>
            <a:chOff x="60118" y="906631"/>
            <a:chExt cx="5262665" cy="738664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4F48BC46-8ECB-46E5-AE5B-938CB2D544D3}"/>
                </a:ext>
              </a:extLst>
            </p:cNvPr>
            <p:cNvSpPr/>
            <p:nvPr/>
          </p:nvSpPr>
          <p:spPr>
            <a:xfrm>
              <a:off x="60118" y="910924"/>
              <a:ext cx="5262665" cy="531808"/>
            </a:xfrm>
            <a:prstGeom prst="homePlate">
              <a:avLst/>
            </a:prstGeom>
            <a:solidFill>
              <a:srgbClr val="1C307E"/>
            </a:solidFill>
            <a:ln>
              <a:solidFill>
                <a:srgbClr val="1C3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49E2AD-BD78-4A82-A7CA-CF09E1EE4276}"/>
                </a:ext>
              </a:extLst>
            </p:cNvPr>
            <p:cNvSpPr txBox="1"/>
            <p:nvPr/>
          </p:nvSpPr>
          <p:spPr>
            <a:xfrm>
              <a:off x="111332" y="906631"/>
              <a:ext cx="50601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Employment levels stable for 66% </a:t>
              </a:r>
              <a:r>
                <a:rPr lang="en-GB" sz="1400" dirty="0">
                  <a:solidFill>
                    <a:schemeClr val="bg1"/>
                  </a:solidFill>
                </a:rPr>
                <a:t>of businesses in the last six months and </a:t>
              </a:r>
              <a:r>
                <a:rPr lang="en-GB" sz="1400" b="1" dirty="0">
                  <a:solidFill>
                    <a:schemeClr val="bg1"/>
                  </a:solidFill>
                </a:rPr>
                <a:t>most currently have the levels of staff they need</a:t>
              </a:r>
            </a:p>
            <a:p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2854C04-D9E3-4E56-A716-494E97742DB2}"/>
              </a:ext>
            </a:extLst>
          </p:cNvPr>
          <p:cNvGrpSpPr/>
          <p:nvPr/>
        </p:nvGrpSpPr>
        <p:grpSpPr>
          <a:xfrm>
            <a:off x="13906" y="1291348"/>
            <a:ext cx="5257856" cy="517653"/>
            <a:chOff x="9640" y="1875579"/>
            <a:chExt cx="5253024" cy="517653"/>
          </a:xfrm>
        </p:grpSpPr>
        <p:sp>
          <p:nvSpPr>
            <p:cNvPr id="35" name="Arrow: Pentagon 34">
              <a:extLst>
                <a:ext uri="{FF2B5EF4-FFF2-40B4-BE49-F238E27FC236}">
                  <a16:creationId xmlns:a16="http://schemas.microsoft.com/office/drawing/2014/main" id="{0A9A5784-535D-4E27-94D2-53CF8EDCC9BE}"/>
                </a:ext>
              </a:extLst>
            </p:cNvPr>
            <p:cNvSpPr/>
            <p:nvPr/>
          </p:nvSpPr>
          <p:spPr>
            <a:xfrm>
              <a:off x="9640" y="1875579"/>
              <a:ext cx="5253024" cy="517653"/>
            </a:xfrm>
            <a:prstGeom prst="homePlate">
              <a:avLst/>
            </a:prstGeom>
            <a:solidFill>
              <a:srgbClr val="1C307E"/>
            </a:solidFill>
            <a:ln>
              <a:solidFill>
                <a:srgbClr val="1C30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A52656-C0FC-4A54-A89A-0CA15EF74CFB}"/>
                </a:ext>
              </a:extLst>
            </p:cNvPr>
            <p:cNvSpPr txBox="1"/>
            <p:nvPr/>
          </p:nvSpPr>
          <p:spPr>
            <a:xfrm>
              <a:off x="47357" y="1875579"/>
              <a:ext cx="4915565" cy="51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Vacancies higher amongst tourism businesses - </a:t>
              </a:r>
              <a:r>
                <a:rPr lang="en-GB" sz="1400" dirty="0">
                  <a:solidFill>
                    <a:schemeClr val="bg1"/>
                  </a:solidFill>
                </a:rPr>
                <a:t>30% don’t have the permanent and 42% temporary/seasonal staff they need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AD40C4F-354B-4E07-8A48-DCE209833E23}"/>
              </a:ext>
            </a:extLst>
          </p:cNvPr>
          <p:cNvGrpSpPr/>
          <p:nvPr/>
        </p:nvGrpSpPr>
        <p:grpSpPr>
          <a:xfrm>
            <a:off x="5488585" y="203997"/>
            <a:ext cx="3662776" cy="1884993"/>
            <a:chOff x="32274" y="1375339"/>
            <a:chExt cx="3702611" cy="208124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CF09EC-6B31-4864-BAA3-EF6E4E656E92}"/>
                </a:ext>
              </a:extLst>
            </p:cNvPr>
            <p:cNvSpPr txBox="1"/>
            <p:nvPr/>
          </p:nvSpPr>
          <p:spPr>
            <a:xfrm>
              <a:off x="36739" y="1375339"/>
              <a:ext cx="3698146" cy="307777"/>
            </a:xfrm>
            <a:prstGeom prst="rect">
              <a:avLst/>
            </a:prstGeom>
            <a:solidFill>
              <a:srgbClr val="71B82D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For those with vacancies, main barriers (top 3):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581D020-E312-4AB8-B4D8-EC3FA932F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74" y="1672451"/>
              <a:ext cx="3698146" cy="178412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022321-055A-4119-9426-6AA6065B0F8B}"/>
              </a:ext>
            </a:extLst>
          </p:cNvPr>
          <p:cNvGrpSpPr/>
          <p:nvPr/>
        </p:nvGrpSpPr>
        <p:grpSpPr>
          <a:xfrm>
            <a:off x="4775618" y="2569679"/>
            <a:ext cx="4045625" cy="4246787"/>
            <a:chOff x="4945173" y="2097366"/>
            <a:chExt cx="6003994" cy="502482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7982DA3-F90B-44CC-BDE0-068D6EE3AD2B}"/>
                </a:ext>
              </a:extLst>
            </p:cNvPr>
            <p:cNvSpPr/>
            <p:nvPr/>
          </p:nvSpPr>
          <p:spPr>
            <a:xfrm>
              <a:off x="4945173" y="2524690"/>
              <a:ext cx="6003994" cy="44873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49" name="Chart 1">
              <a:extLst>
                <a:ext uri="{FF2B5EF4-FFF2-40B4-BE49-F238E27FC236}">
                  <a16:creationId xmlns:a16="http://schemas.microsoft.com/office/drawing/2014/main" id="{A582DEAC-4859-4259-A0A8-587F2A7D024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46735950"/>
                </p:ext>
              </p:extLst>
            </p:nvPr>
          </p:nvGraphicFramePr>
          <p:xfrm>
            <a:off x="5142802" y="2629784"/>
            <a:ext cx="5806365" cy="44924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F22D53-D6A3-4585-A2BC-3C0C024D460C}"/>
                </a:ext>
              </a:extLst>
            </p:cNvPr>
            <p:cNvSpPr/>
            <p:nvPr/>
          </p:nvSpPr>
          <p:spPr>
            <a:xfrm>
              <a:off x="5810239" y="2097366"/>
              <a:ext cx="4404143" cy="3112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71B82D"/>
                  </a:solidFill>
                </a:rPr>
                <a:t>Actions taken to attract staff: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ECCDFA-3C3F-4367-A54D-4C8EF6556277}"/>
              </a:ext>
            </a:extLst>
          </p:cNvPr>
          <p:cNvGrpSpPr/>
          <p:nvPr/>
        </p:nvGrpSpPr>
        <p:grpSpPr>
          <a:xfrm>
            <a:off x="343907" y="1931616"/>
            <a:ext cx="4420031" cy="4905118"/>
            <a:chOff x="5592567" y="910457"/>
            <a:chExt cx="5396413" cy="57724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BDDEFB-CB4B-45FB-9487-32A9B5E43662}"/>
                </a:ext>
              </a:extLst>
            </p:cNvPr>
            <p:cNvSpPr txBox="1"/>
            <p:nvPr/>
          </p:nvSpPr>
          <p:spPr>
            <a:xfrm>
              <a:off x="5592567" y="910457"/>
              <a:ext cx="4536234" cy="5772445"/>
            </a:xfrm>
            <a:prstGeom prst="rect">
              <a:avLst/>
            </a:prstGeom>
            <a:noFill/>
            <a:ln w="19050">
              <a:solidFill>
                <a:srgbClr val="71B82D"/>
              </a:solidFill>
            </a:ln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D9B31A-7181-4781-B37F-DC17CE1F71BB}"/>
                </a:ext>
              </a:extLst>
            </p:cNvPr>
            <p:cNvSpPr txBox="1"/>
            <p:nvPr/>
          </p:nvSpPr>
          <p:spPr>
            <a:xfrm>
              <a:off x="5660268" y="1070632"/>
              <a:ext cx="3122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71B82D"/>
                  </a:solidFill>
                </a:rPr>
                <a:t>Key Priorities: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FE1AEAE-6584-4811-8FB3-7BC891059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3559"/>
            <a:stretch/>
          </p:blipFill>
          <p:spPr>
            <a:xfrm>
              <a:off x="5819124" y="3314831"/>
              <a:ext cx="5169856" cy="328905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9976861-0F9D-4898-8697-3A16BDD37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6109" y="1498067"/>
              <a:ext cx="4147651" cy="1619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7019" y="503043"/>
            <a:ext cx="6462447" cy="282129"/>
          </a:xfrm>
          <a:prstGeom prst="rect">
            <a:avLst/>
          </a:prstGeom>
          <a:solidFill>
            <a:srgbClr val="25408F"/>
          </a:solidFill>
        </p:spPr>
        <p:txBody>
          <a:bodyPr vert="horz" wrap="square" lIns="0" tIns="0" rIns="0" bIns="0" rtlCol="0" anchor="t">
            <a:spAutoFit/>
          </a:bodyPr>
          <a:lstStyle/>
          <a:p>
            <a:pPr marL="61358">
              <a:lnSpc>
                <a:spcPts val="2151"/>
              </a:lnSpc>
            </a:pPr>
            <a:r>
              <a:rPr lang="en-GB" b="0" spc="-4">
                <a:solidFill>
                  <a:srgbClr val="FFFFFF"/>
                </a:solidFill>
                <a:latin typeface="Calibri"/>
                <a:cs typeface="Calibri"/>
              </a:rPr>
              <a:t>Demographic Change</a:t>
            </a:r>
            <a:endParaRPr b="0" spc="73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37" name="object 31">
            <a:extLst>
              <a:ext uri="{FF2B5EF4-FFF2-40B4-BE49-F238E27FC236}">
                <a16:creationId xmlns:a16="http://schemas.microsoft.com/office/drawing/2014/main" id="{A44A1A2D-AFEA-4BB9-A5C0-1729CC1286E1}"/>
              </a:ext>
            </a:extLst>
          </p:cNvPr>
          <p:cNvGrpSpPr/>
          <p:nvPr/>
        </p:nvGrpSpPr>
        <p:grpSpPr>
          <a:xfrm>
            <a:off x="6289691" y="195477"/>
            <a:ext cx="2864287" cy="1518208"/>
            <a:chOff x="7355444" y="0"/>
            <a:chExt cx="3349625" cy="1775460"/>
          </a:xfrm>
        </p:grpSpPr>
        <p:sp>
          <p:nvSpPr>
            <p:cNvPr id="38" name="object 32">
              <a:extLst>
                <a:ext uri="{FF2B5EF4-FFF2-40B4-BE49-F238E27FC236}">
                  <a16:creationId xmlns:a16="http://schemas.microsoft.com/office/drawing/2014/main" id="{6F32C1A8-CB7B-46A9-9135-5301058C3CD1}"/>
                </a:ext>
              </a:extLst>
            </p:cNvPr>
            <p:cNvSpPr/>
            <p:nvPr/>
          </p:nvSpPr>
          <p:spPr>
            <a:xfrm>
              <a:off x="7368144" y="0"/>
              <a:ext cx="2483485" cy="375285"/>
            </a:xfrm>
            <a:custGeom>
              <a:avLst/>
              <a:gdLst/>
              <a:ahLst/>
              <a:cxnLst/>
              <a:rect l="l" t="t" r="r" b="b"/>
              <a:pathLst>
                <a:path w="2483484" h="375285">
                  <a:moveTo>
                    <a:pt x="2482877" y="374837"/>
                  </a:moveTo>
                  <a:lnTo>
                    <a:pt x="0" y="0"/>
                  </a:lnTo>
                </a:path>
                <a:path w="2483484" h="375285">
                  <a:moveTo>
                    <a:pt x="2281174" y="0"/>
                  </a:moveTo>
                  <a:lnTo>
                    <a:pt x="2482877" y="374837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3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3">
              <a:extLst>
                <a:ext uri="{FF2B5EF4-FFF2-40B4-BE49-F238E27FC236}">
                  <a16:creationId xmlns:a16="http://schemas.microsoft.com/office/drawing/2014/main" id="{CFCDE98F-282E-4288-8710-446FAA46E457}"/>
                </a:ext>
              </a:extLst>
            </p:cNvPr>
            <p:cNvSpPr/>
            <p:nvPr/>
          </p:nvSpPr>
          <p:spPr>
            <a:xfrm>
              <a:off x="9812056" y="8"/>
              <a:ext cx="325755" cy="262255"/>
            </a:xfrm>
            <a:custGeom>
              <a:avLst/>
              <a:gdLst/>
              <a:ahLst/>
              <a:cxnLst/>
              <a:rect l="l" t="t" r="r" b="b"/>
              <a:pathLst>
                <a:path w="325754" h="262255">
                  <a:moveTo>
                    <a:pt x="325589" y="0"/>
                  </a:moveTo>
                  <a:lnTo>
                    <a:pt x="0" y="0"/>
                  </a:lnTo>
                  <a:lnTo>
                    <a:pt x="141033" y="262102"/>
                  </a:lnTo>
                  <a:lnTo>
                    <a:pt x="32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3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34">
              <a:extLst>
                <a:ext uri="{FF2B5EF4-FFF2-40B4-BE49-F238E27FC236}">
                  <a16:creationId xmlns:a16="http://schemas.microsoft.com/office/drawing/2014/main" id="{E922BD9D-40CF-4064-8959-D282BA5CC3CE}"/>
                </a:ext>
              </a:extLst>
            </p:cNvPr>
            <p:cNvSpPr/>
            <p:nvPr/>
          </p:nvSpPr>
          <p:spPr>
            <a:xfrm>
              <a:off x="9812046" y="0"/>
              <a:ext cx="325755" cy="262255"/>
            </a:xfrm>
            <a:custGeom>
              <a:avLst/>
              <a:gdLst/>
              <a:ahLst/>
              <a:cxnLst/>
              <a:rect l="l" t="t" r="r" b="b"/>
              <a:pathLst>
                <a:path w="325754" h="262255">
                  <a:moveTo>
                    <a:pt x="0" y="0"/>
                  </a:moveTo>
                  <a:lnTo>
                    <a:pt x="141044" y="262112"/>
                  </a:lnTo>
                  <a:lnTo>
                    <a:pt x="325601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3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35">
              <a:extLst>
                <a:ext uri="{FF2B5EF4-FFF2-40B4-BE49-F238E27FC236}">
                  <a16:creationId xmlns:a16="http://schemas.microsoft.com/office/drawing/2014/main" id="{D13212A6-0F2B-449F-A725-551DBD5B3655}"/>
                </a:ext>
              </a:extLst>
            </p:cNvPr>
            <p:cNvSpPr/>
            <p:nvPr/>
          </p:nvSpPr>
          <p:spPr>
            <a:xfrm>
              <a:off x="10007302" y="477255"/>
              <a:ext cx="685165" cy="1272540"/>
            </a:xfrm>
            <a:custGeom>
              <a:avLst/>
              <a:gdLst/>
              <a:ahLst/>
              <a:cxnLst/>
              <a:rect l="l" t="t" r="r" b="b"/>
              <a:pathLst>
                <a:path w="685165" h="1272539">
                  <a:moveTo>
                    <a:pt x="0" y="0"/>
                  </a:moveTo>
                  <a:lnTo>
                    <a:pt x="684699" y="1272425"/>
                  </a:lnTo>
                </a:path>
                <a:path w="685165" h="1272539">
                  <a:moveTo>
                    <a:pt x="684699" y="10336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3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901ACF3B-532E-442C-A935-FB6ADD2DB34D}"/>
                </a:ext>
              </a:extLst>
            </p:cNvPr>
            <p:cNvSpPr/>
            <p:nvPr/>
          </p:nvSpPr>
          <p:spPr>
            <a:xfrm>
              <a:off x="10079597" y="8"/>
              <a:ext cx="612775" cy="436245"/>
            </a:xfrm>
            <a:custGeom>
              <a:avLst/>
              <a:gdLst/>
              <a:ahLst/>
              <a:cxnLst/>
              <a:rect l="l" t="t" r="r" b="b"/>
              <a:pathLst>
                <a:path w="612775" h="436245">
                  <a:moveTo>
                    <a:pt x="612406" y="0"/>
                  </a:moveTo>
                  <a:lnTo>
                    <a:pt x="241655" y="0"/>
                  </a:lnTo>
                  <a:lnTo>
                    <a:pt x="0" y="343192"/>
                  </a:lnTo>
                  <a:lnTo>
                    <a:pt x="612406" y="435648"/>
                  </a:lnTo>
                  <a:lnTo>
                    <a:pt x="612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3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2D00F241-8699-420C-8A48-43EF2671EA97}"/>
                </a:ext>
              </a:extLst>
            </p:cNvPr>
            <p:cNvSpPr/>
            <p:nvPr/>
          </p:nvSpPr>
          <p:spPr>
            <a:xfrm>
              <a:off x="10079610" y="0"/>
              <a:ext cx="612775" cy="436245"/>
            </a:xfrm>
            <a:custGeom>
              <a:avLst/>
              <a:gdLst/>
              <a:ahLst/>
              <a:cxnLst/>
              <a:rect l="l" t="t" r="r" b="b"/>
              <a:pathLst>
                <a:path w="612775" h="436245">
                  <a:moveTo>
                    <a:pt x="612392" y="435663"/>
                  </a:moveTo>
                  <a:lnTo>
                    <a:pt x="0" y="343212"/>
                  </a:lnTo>
                  <a:lnTo>
                    <a:pt x="241661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3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8862CA-E8F9-4A37-8456-3430AF1178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22" y="951663"/>
            <a:ext cx="6290867" cy="305276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6D05E-1D0D-456A-BC02-4B724B29713D}"/>
              </a:ext>
            </a:extLst>
          </p:cNvPr>
          <p:cNvSpPr txBox="1"/>
          <p:nvPr/>
        </p:nvSpPr>
        <p:spPr>
          <a:xfrm>
            <a:off x="197019" y="5260006"/>
            <a:ext cx="836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number of people aged 16-29 has decreased by 6.0% in the Highlands and Islands between 2011 and 2020, greater than the decrease in Scotland -3.4%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A7FD00-E589-4895-8526-1B27B0FC3C7A}"/>
              </a:ext>
            </a:extLst>
          </p:cNvPr>
          <p:cNvSpPr txBox="1"/>
          <p:nvPr/>
        </p:nvSpPr>
        <p:spPr>
          <a:xfrm>
            <a:off x="197019" y="6031791"/>
            <a:ext cx="85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share of the population aged 16-29 in the Highlands and Islands in 2020 was 14.3%, compared to 17.3% in Scotland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CCD774-1623-4B07-B11D-B5BEC799A2B4}"/>
              </a:ext>
            </a:extLst>
          </p:cNvPr>
          <p:cNvSpPr txBox="1"/>
          <p:nvPr/>
        </p:nvSpPr>
        <p:spPr>
          <a:xfrm>
            <a:off x="202154" y="4136345"/>
            <a:ext cx="852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Positive growth for the region as a whole over the past 40 years but variation within. Caithness and Sutherland, Outer Hebrides and Argyll and Islands with current and forecast decline in population. </a:t>
            </a:r>
          </a:p>
        </p:txBody>
      </p:sp>
    </p:spTree>
    <p:extLst>
      <p:ext uri="{BB962C8B-B14F-4D97-AF65-F5344CB8AC3E}">
        <p14:creationId xmlns:p14="http://schemas.microsoft.com/office/powerpoint/2010/main" val="264023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4E7C151-B92D-494B-8CDF-8D6C9069DD67}"/>
              </a:ext>
            </a:extLst>
          </p:cNvPr>
          <p:cNvSpPr txBox="1"/>
          <p:nvPr/>
        </p:nvSpPr>
        <p:spPr>
          <a:xfrm>
            <a:off x="146618" y="40723"/>
            <a:ext cx="5577824" cy="444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4670" tIns="32335" rIns="64670" bIns="32335" anchor="b" anchorCtr="0" compatLnSpc="1">
            <a:normAutofit/>
          </a:bodyPr>
          <a:lstStyle/>
          <a:p>
            <a:pPr defTabSz="646709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64" b="1" dirty="0">
                <a:solidFill>
                  <a:srgbClr val="44546A"/>
                </a:solidFill>
                <a:latin typeface="Calibri Light"/>
              </a:rPr>
              <a:t>Regional Opportunities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55D005-C3CE-4BAA-B88B-25DABD760499}"/>
              </a:ext>
            </a:extLst>
          </p:cNvPr>
          <p:cNvGrpSpPr/>
          <p:nvPr/>
        </p:nvGrpSpPr>
        <p:grpSpPr>
          <a:xfrm>
            <a:off x="-202019" y="138223"/>
            <a:ext cx="9473609" cy="6639637"/>
            <a:chOff x="1784634" y="1003855"/>
            <a:chExt cx="8622727" cy="5324891"/>
          </a:xfrm>
        </p:grpSpPr>
        <p:pic>
          <p:nvPicPr>
            <p:cNvPr id="2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CAD59A6-7D02-4E78-997C-939668D2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4634" y="1003855"/>
              <a:ext cx="8622727" cy="485028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" name="TextBox 23">
              <a:extLst>
                <a:ext uri="{FF2B5EF4-FFF2-40B4-BE49-F238E27FC236}">
                  <a16:creationId xmlns:a16="http://schemas.microsoft.com/office/drawing/2014/main" id="{03FFB39B-C120-414B-A7D1-BBBBFF318556}"/>
                </a:ext>
              </a:extLst>
            </p:cNvPr>
            <p:cNvSpPr txBox="1"/>
            <p:nvPr/>
          </p:nvSpPr>
          <p:spPr>
            <a:xfrm>
              <a:off x="2211421" y="4349398"/>
              <a:ext cx="2294970" cy="1912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dirty="0">
                  <a:solidFill>
                    <a:srgbClr val="ED6C23"/>
                  </a:solidFill>
                  <a:latin typeface="Calibri"/>
                </a:rPr>
                <a:t>NET ZERO</a:t>
              </a:r>
            </a:p>
          </p:txBody>
        </p:sp>
        <p:cxnSp>
          <p:nvCxnSpPr>
            <p:cNvPr id="4" name="Straight Connector 6">
              <a:extLst>
                <a:ext uri="{FF2B5EF4-FFF2-40B4-BE49-F238E27FC236}">
                  <a16:creationId xmlns:a16="http://schemas.microsoft.com/office/drawing/2014/main" id="{DB175C0C-9685-41FF-894C-6B73DA0663C2}"/>
                </a:ext>
              </a:extLst>
            </p:cNvPr>
            <p:cNvCxnSpPr>
              <a:cxnSpLocks/>
            </p:cNvCxnSpPr>
            <p:nvPr/>
          </p:nvCxnSpPr>
          <p:spPr>
            <a:xfrm>
              <a:off x="7685708" y="1748963"/>
              <a:ext cx="1543550" cy="0"/>
            </a:xfrm>
            <a:prstGeom prst="straightConnector1">
              <a:avLst/>
            </a:prstGeom>
            <a:noFill/>
            <a:ln w="12701" cap="flat">
              <a:solidFill>
                <a:srgbClr val="38AABA"/>
              </a:solidFill>
              <a:prstDash val="solid"/>
              <a:miter/>
            </a:ln>
          </p:spPr>
        </p:cxnSp>
        <p:cxnSp>
          <p:nvCxnSpPr>
            <p:cNvPr id="5" name="Straight Connector 7">
              <a:extLst>
                <a:ext uri="{FF2B5EF4-FFF2-40B4-BE49-F238E27FC236}">
                  <a16:creationId xmlns:a16="http://schemas.microsoft.com/office/drawing/2014/main" id="{32A26A8E-0C58-4A51-9D96-5AFB755A6DDE}"/>
                </a:ext>
              </a:extLst>
            </p:cNvPr>
            <p:cNvCxnSpPr/>
            <p:nvPr/>
          </p:nvCxnSpPr>
          <p:spPr>
            <a:xfrm>
              <a:off x="8324414" y="3276368"/>
              <a:ext cx="1741401" cy="7434"/>
            </a:xfrm>
            <a:prstGeom prst="straightConnector1">
              <a:avLst/>
            </a:prstGeom>
            <a:noFill/>
            <a:ln w="9528" cap="flat">
              <a:solidFill>
                <a:srgbClr val="F4C40F"/>
              </a:solidFill>
              <a:prstDash val="solid"/>
              <a:miter/>
            </a:ln>
          </p:spPr>
        </p:cxn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906128CF-EA25-4137-96CE-E88C8738EBD1}"/>
                </a:ext>
              </a:extLst>
            </p:cNvPr>
            <p:cNvCxnSpPr/>
            <p:nvPr/>
          </p:nvCxnSpPr>
          <p:spPr>
            <a:xfrm>
              <a:off x="7787780" y="4606939"/>
              <a:ext cx="1319625" cy="0"/>
            </a:xfrm>
            <a:prstGeom prst="straightConnector1">
              <a:avLst/>
            </a:prstGeom>
            <a:noFill/>
            <a:ln w="9528" cap="flat">
              <a:solidFill>
                <a:srgbClr val="861F63"/>
              </a:solidFill>
              <a:prstDash val="solid"/>
              <a:miter/>
            </a:ln>
          </p:spPr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1881A1C7-A55D-4B96-94B8-26687DE819D1}"/>
                </a:ext>
              </a:extLst>
            </p:cNvPr>
            <p:cNvCxnSpPr/>
            <p:nvPr/>
          </p:nvCxnSpPr>
          <p:spPr>
            <a:xfrm flipV="1">
              <a:off x="6258087" y="5562520"/>
              <a:ext cx="1742572" cy="311"/>
            </a:xfrm>
            <a:prstGeom prst="straightConnector1">
              <a:avLst/>
            </a:prstGeom>
            <a:noFill/>
            <a:ln w="9528" cap="flat">
              <a:solidFill>
                <a:srgbClr val="3B7B34"/>
              </a:solidFill>
              <a:prstDash val="solid"/>
              <a:miter/>
            </a:ln>
          </p:spPr>
        </p:cxnSp>
        <p:cxnSp>
          <p:nvCxnSpPr>
            <p:cNvPr id="8" name="Straight Connector 10">
              <a:extLst>
                <a:ext uri="{FF2B5EF4-FFF2-40B4-BE49-F238E27FC236}">
                  <a16:creationId xmlns:a16="http://schemas.microsoft.com/office/drawing/2014/main" id="{CB3A6F60-1E45-490B-AF03-A571BAA3B2F9}"/>
                </a:ext>
              </a:extLst>
            </p:cNvPr>
            <p:cNvCxnSpPr/>
            <p:nvPr/>
          </p:nvCxnSpPr>
          <p:spPr>
            <a:xfrm flipV="1">
              <a:off x="2211421" y="4562343"/>
              <a:ext cx="1917040" cy="4728"/>
            </a:xfrm>
            <a:prstGeom prst="straightConnector1">
              <a:avLst/>
            </a:prstGeom>
            <a:noFill/>
            <a:ln w="9528" cap="flat">
              <a:solidFill>
                <a:srgbClr val="ED6C23"/>
              </a:solidFill>
              <a:prstDash val="solid"/>
              <a:miter/>
            </a:ln>
          </p:spPr>
        </p:cxnSp>
        <p:cxnSp>
          <p:nvCxnSpPr>
            <p:cNvPr id="9" name="Straight Connector 11">
              <a:extLst>
                <a:ext uri="{FF2B5EF4-FFF2-40B4-BE49-F238E27FC236}">
                  <a16:creationId xmlns:a16="http://schemas.microsoft.com/office/drawing/2014/main" id="{9C5E263F-4CB9-4510-A6CE-6E166E697D40}"/>
                </a:ext>
              </a:extLst>
            </p:cNvPr>
            <p:cNvCxnSpPr/>
            <p:nvPr/>
          </p:nvCxnSpPr>
          <p:spPr>
            <a:xfrm>
              <a:off x="2109667" y="3283802"/>
              <a:ext cx="1461293" cy="0"/>
            </a:xfrm>
            <a:prstGeom prst="straightConnector1">
              <a:avLst/>
            </a:prstGeom>
            <a:noFill/>
            <a:ln w="9528" cap="flat">
              <a:solidFill>
                <a:srgbClr val="E6007E"/>
              </a:solidFill>
              <a:prstDash val="solid"/>
              <a:miter/>
            </a:ln>
          </p:spPr>
        </p:cxnSp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94736EC6-B4A6-42C2-90DA-8FF69F5C21F1}"/>
                </a:ext>
              </a:extLst>
            </p:cNvPr>
            <p:cNvCxnSpPr/>
            <p:nvPr/>
          </p:nvCxnSpPr>
          <p:spPr>
            <a:xfrm flipV="1">
              <a:off x="2377449" y="1856588"/>
              <a:ext cx="1810484" cy="3603"/>
            </a:xfrm>
            <a:prstGeom prst="straightConnector1">
              <a:avLst/>
            </a:prstGeom>
            <a:noFill/>
            <a:ln w="9528" cap="flat">
              <a:solidFill>
                <a:srgbClr val="83BC2D"/>
              </a:solidFill>
              <a:prstDash val="solid"/>
              <a:miter/>
            </a:ln>
          </p:spPr>
        </p:cxn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9F2F2B7D-14D2-484D-B3BC-2717C8CEF003}"/>
                </a:ext>
              </a:extLst>
            </p:cNvPr>
            <p:cNvSpPr txBox="1"/>
            <p:nvPr/>
          </p:nvSpPr>
          <p:spPr>
            <a:xfrm>
              <a:off x="7658936" y="1533878"/>
              <a:ext cx="1259960" cy="1912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dirty="0">
                  <a:solidFill>
                    <a:srgbClr val="00A2BB"/>
                  </a:solidFill>
                  <a:latin typeface="Calibri"/>
                </a:rPr>
                <a:t>BLUE ECONOMY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BCC58490-7FBF-4EF3-81F9-520FEE3F5B7A}"/>
                </a:ext>
              </a:extLst>
            </p:cNvPr>
            <p:cNvSpPr txBox="1"/>
            <p:nvPr/>
          </p:nvSpPr>
          <p:spPr>
            <a:xfrm>
              <a:off x="7730931" y="1789023"/>
              <a:ext cx="1654988" cy="72198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We have a major natural advantage in the green and blue economies:</a:t>
              </a:r>
            </a:p>
            <a:p>
              <a:pPr marL="121256" indent="-121256" defTabSz="323354"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Aquaculture</a:t>
              </a:r>
            </a:p>
            <a:p>
              <a:pPr marL="121256" indent="-121256" defTabSz="323354"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Marine biotechnology</a:t>
              </a:r>
            </a:p>
            <a:p>
              <a:pPr marL="121256" indent="-121256" defTabSz="323354"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Fisheries</a:t>
              </a:r>
            </a:p>
            <a:p>
              <a:pPr marL="121256" indent="-121256" defTabSz="323354"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Marine tourism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CDBBCCF3-13F1-41D5-AE64-B100BD553059}"/>
                </a:ext>
              </a:extLst>
            </p:cNvPr>
            <p:cNvSpPr txBox="1"/>
            <p:nvPr/>
          </p:nvSpPr>
          <p:spPr>
            <a:xfrm>
              <a:off x="8358740" y="3058695"/>
              <a:ext cx="1969017" cy="1912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dirty="0">
                  <a:solidFill>
                    <a:srgbClr val="F4C40F"/>
                  </a:solidFill>
                  <a:latin typeface="Calibri"/>
                </a:rPr>
                <a:t>REMOTE AND HOME WORKING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E731CA18-D920-4300-94DB-47B65A1AB2B4}"/>
                </a:ext>
              </a:extLst>
            </p:cNvPr>
            <p:cNvSpPr txBox="1"/>
            <p:nvPr/>
          </p:nvSpPr>
          <p:spPr>
            <a:xfrm>
              <a:off x="8358740" y="3316860"/>
              <a:ext cx="1707075" cy="61091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More remote and home working will provide opportunities to attract more people to live, work, study and invest in the region.​</a:t>
              </a:r>
            </a:p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​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FAA1DC1B-7F45-4A42-8A4E-DF144B7B03D7}"/>
                </a:ext>
              </a:extLst>
            </p:cNvPr>
            <p:cNvSpPr txBox="1"/>
            <p:nvPr/>
          </p:nvSpPr>
          <p:spPr>
            <a:xfrm>
              <a:off x="7821219" y="4398291"/>
              <a:ext cx="1870853" cy="1912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dirty="0">
                  <a:solidFill>
                    <a:srgbClr val="861F63"/>
                  </a:solidFill>
                  <a:latin typeface="Calibri"/>
                </a:rPr>
                <a:t>SPACE/AEROSPACE</a:t>
              </a: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C5F7CB09-03C6-4E7A-A083-28539F004379}"/>
                </a:ext>
              </a:extLst>
            </p:cNvPr>
            <p:cNvSpPr txBox="1"/>
            <p:nvPr/>
          </p:nvSpPr>
          <p:spPr>
            <a:xfrm>
              <a:off x="7821219" y="4609060"/>
              <a:ext cx="1707075" cy="49983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Our geography offers huge opportunities for spaceports and associated space and aerospace supply chain activities. 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7F11C843-B6AA-4109-AA52-A39CAEE881F0}"/>
                </a:ext>
              </a:extLst>
            </p:cNvPr>
            <p:cNvSpPr txBox="1"/>
            <p:nvPr/>
          </p:nvSpPr>
          <p:spPr>
            <a:xfrm>
              <a:off x="6431671" y="5199214"/>
              <a:ext cx="1870853" cy="32705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dirty="0">
                  <a:solidFill>
                    <a:srgbClr val="3B7B34"/>
                  </a:solidFill>
                  <a:latin typeface="Calibri"/>
                </a:rPr>
                <a:t>ADVANCED MANUFACTURING</a:t>
              </a:r>
            </a:p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dirty="0">
                  <a:solidFill>
                    <a:srgbClr val="3B7B34"/>
                  </a:solidFill>
                  <a:latin typeface="Calibri"/>
                </a:rPr>
                <a:t>and TECHNOLOGY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B7DA75EC-06C5-432E-BBFE-3217700D9A8A}"/>
                </a:ext>
              </a:extLst>
            </p:cNvPr>
            <p:cNvSpPr txBox="1"/>
            <p:nvPr/>
          </p:nvSpPr>
          <p:spPr>
            <a:xfrm>
              <a:off x="6363925" y="5606762"/>
              <a:ext cx="1870853" cy="72198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Technology and innovation will accelerate a data and digital driven economy, evolve health care, overcoming geographic barriers and supporting delivery of the just transition to net zero. ​</a:t>
              </a:r>
            </a:p>
          </p:txBody>
        </p:sp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3528FDF3-D4BC-4BC9-904D-40A7362A981D}"/>
                </a:ext>
              </a:extLst>
            </p:cNvPr>
            <p:cNvSpPr txBox="1"/>
            <p:nvPr/>
          </p:nvSpPr>
          <p:spPr>
            <a:xfrm>
              <a:off x="2109667" y="2800544"/>
              <a:ext cx="1870853" cy="4763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dirty="0">
                  <a:solidFill>
                    <a:srgbClr val="E6007E"/>
                  </a:solidFill>
                  <a:latin typeface="Calibri"/>
                </a:rPr>
                <a:t>UNIVERSITY OF THE</a:t>
              </a:r>
              <a:br>
                <a:rPr lang="en-US" sz="1100" b="1" dirty="0">
                  <a:solidFill>
                    <a:srgbClr val="E6007E"/>
                  </a:solidFill>
                  <a:latin typeface="Calibri"/>
                </a:rPr>
              </a:br>
              <a:r>
                <a:rPr lang="en-US" sz="1100" b="1" dirty="0">
                  <a:solidFill>
                    <a:srgbClr val="E6007E"/>
                  </a:solidFill>
                  <a:latin typeface="Calibri"/>
                </a:rPr>
                <a:t>HIGHLANDS AND ISLANDS </a:t>
              </a:r>
              <a:br>
                <a:rPr lang="en-US" sz="1100" b="1" dirty="0">
                  <a:solidFill>
                    <a:srgbClr val="E6007E"/>
                  </a:solidFill>
                  <a:latin typeface="Calibri"/>
                </a:rPr>
              </a:br>
              <a:r>
                <a:rPr lang="en-US" sz="1100" b="1" dirty="0">
                  <a:solidFill>
                    <a:srgbClr val="E6007E"/>
                  </a:solidFill>
                  <a:latin typeface="Calibri"/>
                </a:rPr>
                <a:t>(UHI)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AAD39346-FAB4-42FC-8853-ECAEF5A5C549}"/>
                </a:ext>
              </a:extLst>
            </p:cNvPr>
            <p:cNvSpPr txBox="1"/>
            <p:nvPr/>
          </p:nvSpPr>
          <p:spPr>
            <a:xfrm>
              <a:off x="2204179" y="4567071"/>
              <a:ext cx="1987164" cy="11662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900" dirty="0">
                  <a:solidFill>
                    <a:srgbClr val="595959"/>
                  </a:solidFill>
                  <a:latin typeface="Calibri"/>
                </a:rPr>
                <a:t>Major potential exists in renewables research, development and deployment; development of the Circular Economy; land use and natural capital; and decarbonisation of heat</a:t>
              </a:r>
              <a:r>
                <a:rPr lang="en-GB" sz="900" b="1" dirty="0">
                  <a:solidFill>
                    <a:srgbClr val="595959"/>
                  </a:solidFill>
                  <a:latin typeface="Calibri"/>
                </a:rPr>
                <a:t>. </a:t>
              </a: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We’re uniquely placed for net zero supply Chain opportunities and to contribute to national targets. ​</a:t>
              </a:r>
              <a:r>
                <a:rPr lang="en-GB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Opportunities for more traditional sectors e.g. to establish region as a low carbon destination for tourism sector.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A269B53A-DA88-490D-AFC2-B2FA1BC2392B}"/>
                </a:ext>
              </a:extLst>
            </p:cNvPr>
            <p:cNvSpPr txBox="1"/>
            <p:nvPr/>
          </p:nvSpPr>
          <p:spPr>
            <a:xfrm>
              <a:off x="2109667" y="3313529"/>
              <a:ext cx="1461293" cy="72198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The University of the Highlands and Islands is a key asset, with world-leading expertise in remote learning and specialisms in marine and environmental science. </a:t>
              </a: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5C149F00-4A46-40AF-9975-B67262A715E3}"/>
                </a:ext>
              </a:extLst>
            </p:cNvPr>
            <p:cNvSpPr txBox="1"/>
            <p:nvPr/>
          </p:nvSpPr>
          <p:spPr>
            <a:xfrm>
              <a:off x="2403792" y="1479234"/>
              <a:ext cx="1870853" cy="32705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1" dirty="0">
                  <a:solidFill>
                    <a:srgbClr val="83BC2D"/>
                  </a:solidFill>
                  <a:latin typeface="Calibri"/>
                </a:rPr>
                <a:t>AUTHENTICITY, PROVENANCE AND HERITAGE</a:t>
              </a:r>
            </a:p>
          </p:txBody>
        </p:sp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E1F4273F-FCE5-4E49-8605-6722220F85CD}"/>
                </a:ext>
              </a:extLst>
            </p:cNvPr>
            <p:cNvSpPr txBox="1"/>
            <p:nvPr/>
          </p:nvSpPr>
          <p:spPr>
            <a:xfrm>
              <a:off x="2412379" y="1876402"/>
              <a:ext cx="1461293" cy="49983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32335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dirty="0">
                  <a:solidFill>
                    <a:srgbClr val="595959"/>
                  </a:solidFill>
                  <a:latin typeface="Calibri"/>
                </a:rPr>
                <a:t>Key drivers for tourism, creative industries and food and drink.​  Maximising the role of the Gaelic language.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25195" y="426450"/>
            <a:ext cx="7158143" cy="282129"/>
          </a:xfrm>
          <a:prstGeom prst="rect">
            <a:avLst/>
          </a:prstGeom>
          <a:solidFill>
            <a:srgbClr val="25408F"/>
          </a:solidFill>
        </p:spPr>
        <p:txBody>
          <a:bodyPr vert="horz" wrap="square" lIns="0" tIns="0" rIns="0" bIns="0" rtlCol="0">
            <a:spAutoFit/>
          </a:bodyPr>
          <a:lstStyle/>
          <a:p>
            <a:pPr marL="65702">
              <a:lnSpc>
                <a:spcPts val="2151"/>
              </a:lnSpc>
            </a:pPr>
            <a:r>
              <a:rPr lang="en-GB" b="0" spc="56" dirty="0">
                <a:solidFill>
                  <a:srgbClr val="FFFFFF"/>
                </a:solidFill>
                <a:latin typeface="Calibri"/>
                <a:cs typeface="Calibri"/>
              </a:rPr>
              <a:t>What is UHI for?</a:t>
            </a:r>
            <a:endParaRPr b="0" spc="56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24" name="object 31">
            <a:extLst>
              <a:ext uri="{FF2B5EF4-FFF2-40B4-BE49-F238E27FC236}">
                <a16:creationId xmlns:a16="http://schemas.microsoft.com/office/drawing/2014/main" id="{1145743F-A6AD-45DB-A871-42FE70984032}"/>
              </a:ext>
            </a:extLst>
          </p:cNvPr>
          <p:cNvGrpSpPr/>
          <p:nvPr/>
        </p:nvGrpSpPr>
        <p:grpSpPr>
          <a:xfrm>
            <a:off x="6289691" y="195477"/>
            <a:ext cx="2864287" cy="1518208"/>
            <a:chOff x="7355444" y="0"/>
            <a:chExt cx="3349625" cy="1775460"/>
          </a:xfrm>
        </p:grpSpPr>
        <p:sp>
          <p:nvSpPr>
            <p:cNvPr id="25" name="object 32">
              <a:extLst>
                <a:ext uri="{FF2B5EF4-FFF2-40B4-BE49-F238E27FC236}">
                  <a16:creationId xmlns:a16="http://schemas.microsoft.com/office/drawing/2014/main" id="{909BD5FE-6450-46D0-8D0E-F0D1D4FA2687}"/>
                </a:ext>
              </a:extLst>
            </p:cNvPr>
            <p:cNvSpPr/>
            <p:nvPr/>
          </p:nvSpPr>
          <p:spPr>
            <a:xfrm>
              <a:off x="7368144" y="0"/>
              <a:ext cx="2483485" cy="375285"/>
            </a:xfrm>
            <a:custGeom>
              <a:avLst/>
              <a:gdLst/>
              <a:ahLst/>
              <a:cxnLst/>
              <a:rect l="l" t="t" r="r" b="b"/>
              <a:pathLst>
                <a:path w="2483484" h="375285">
                  <a:moveTo>
                    <a:pt x="2482877" y="374837"/>
                  </a:moveTo>
                  <a:lnTo>
                    <a:pt x="0" y="0"/>
                  </a:lnTo>
                </a:path>
                <a:path w="2483484" h="375285">
                  <a:moveTo>
                    <a:pt x="2281174" y="0"/>
                  </a:moveTo>
                  <a:lnTo>
                    <a:pt x="2482877" y="374837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6" name="object 33">
              <a:extLst>
                <a:ext uri="{FF2B5EF4-FFF2-40B4-BE49-F238E27FC236}">
                  <a16:creationId xmlns:a16="http://schemas.microsoft.com/office/drawing/2014/main" id="{F5658A04-29DC-4079-A5B8-1D5A4D3D152E}"/>
                </a:ext>
              </a:extLst>
            </p:cNvPr>
            <p:cNvSpPr/>
            <p:nvPr/>
          </p:nvSpPr>
          <p:spPr>
            <a:xfrm>
              <a:off x="9812056" y="8"/>
              <a:ext cx="325755" cy="262255"/>
            </a:xfrm>
            <a:custGeom>
              <a:avLst/>
              <a:gdLst/>
              <a:ahLst/>
              <a:cxnLst/>
              <a:rect l="l" t="t" r="r" b="b"/>
              <a:pathLst>
                <a:path w="325754" h="262255">
                  <a:moveTo>
                    <a:pt x="325589" y="0"/>
                  </a:moveTo>
                  <a:lnTo>
                    <a:pt x="0" y="0"/>
                  </a:lnTo>
                  <a:lnTo>
                    <a:pt x="141033" y="262102"/>
                  </a:lnTo>
                  <a:lnTo>
                    <a:pt x="325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7" name="object 34">
              <a:extLst>
                <a:ext uri="{FF2B5EF4-FFF2-40B4-BE49-F238E27FC236}">
                  <a16:creationId xmlns:a16="http://schemas.microsoft.com/office/drawing/2014/main" id="{24EA4774-25E7-4DFB-9EC0-1F3DB211481A}"/>
                </a:ext>
              </a:extLst>
            </p:cNvPr>
            <p:cNvSpPr/>
            <p:nvPr/>
          </p:nvSpPr>
          <p:spPr>
            <a:xfrm>
              <a:off x="9812046" y="0"/>
              <a:ext cx="325755" cy="262255"/>
            </a:xfrm>
            <a:custGeom>
              <a:avLst/>
              <a:gdLst/>
              <a:ahLst/>
              <a:cxnLst/>
              <a:rect l="l" t="t" r="r" b="b"/>
              <a:pathLst>
                <a:path w="325754" h="262255">
                  <a:moveTo>
                    <a:pt x="0" y="0"/>
                  </a:moveTo>
                  <a:lnTo>
                    <a:pt x="141044" y="262112"/>
                  </a:lnTo>
                  <a:lnTo>
                    <a:pt x="325601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8" name="object 35">
              <a:extLst>
                <a:ext uri="{FF2B5EF4-FFF2-40B4-BE49-F238E27FC236}">
                  <a16:creationId xmlns:a16="http://schemas.microsoft.com/office/drawing/2014/main" id="{F108A1C0-FD93-4BB8-B331-CC5F7C8AC9AE}"/>
                </a:ext>
              </a:extLst>
            </p:cNvPr>
            <p:cNvSpPr/>
            <p:nvPr/>
          </p:nvSpPr>
          <p:spPr>
            <a:xfrm>
              <a:off x="10007302" y="477255"/>
              <a:ext cx="685165" cy="1272540"/>
            </a:xfrm>
            <a:custGeom>
              <a:avLst/>
              <a:gdLst/>
              <a:ahLst/>
              <a:cxnLst/>
              <a:rect l="l" t="t" r="r" b="b"/>
              <a:pathLst>
                <a:path w="685165" h="1272539">
                  <a:moveTo>
                    <a:pt x="0" y="0"/>
                  </a:moveTo>
                  <a:lnTo>
                    <a:pt x="684699" y="1272425"/>
                  </a:lnTo>
                </a:path>
                <a:path w="685165" h="1272539">
                  <a:moveTo>
                    <a:pt x="684699" y="10336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9" name="object 36">
              <a:extLst>
                <a:ext uri="{FF2B5EF4-FFF2-40B4-BE49-F238E27FC236}">
                  <a16:creationId xmlns:a16="http://schemas.microsoft.com/office/drawing/2014/main" id="{E758B321-8874-4A39-9064-4A18817962BD}"/>
                </a:ext>
              </a:extLst>
            </p:cNvPr>
            <p:cNvSpPr/>
            <p:nvPr/>
          </p:nvSpPr>
          <p:spPr>
            <a:xfrm>
              <a:off x="10079597" y="8"/>
              <a:ext cx="612775" cy="436245"/>
            </a:xfrm>
            <a:custGeom>
              <a:avLst/>
              <a:gdLst/>
              <a:ahLst/>
              <a:cxnLst/>
              <a:rect l="l" t="t" r="r" b="b"/>
              <a:pathLst>
                <a:path w="612775" h="436245">
                  <a:moveTo>
                    <a:pt x="612406" y="0"/>
                  </a:moveTo>
                  <a:lnTo>
                    <a:pt x="241655" y="0"/>
                  </a:lnTo>
                  <a:lnTo>
                    <a:pt x="0" y="343192"/>
                  </a:lnTo>
                  <a:lnTo>
                    <a:pt x="612406" y="435648"/>
                  </a:lnTo>
                  <a:lnTo>
                    <a:pt x="612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30" name="object 37">
              <a:extLst>
                <a:ext uri="{FF2B5EF4-FFF2-40B4-BE49-F238E27FC236}">
                  <a16:creationId xmlns:a16="http://schemas.microsoft.com/office/drawing/2014/main" id="{C9BD670A-6596-4B20-ABFB-F8F7C9EDE49C}"/>
                </a:ext>
              </a:extLst>
            </p:cNvPr>
            <p:cNvSpPr/>
            <p:nvPr/>
          </p:nvSpPr>
          <p:spPr>
            <a:xfrm>
              <a:off x="10079610" y="0"/>
              <a:ext cx="612775" cy="436245"/>
            </a:xfrm>
            <a:custGeom>
              <a:avLst/>
              <a:gdLst/>
              <a:ahLst/>
              <a:cxnLst/>
              <a:rect l="l" t="t" r="r" b="b"/>
              <a:pathLst>
                <a:path w="612775" h="436245">
                  <a:moveTo>
                    <a:pt x="612392" y="435663"/>
                  </a:moveTo>
                  <a:lnTo>
                    <a:pt x="0" y="343212"/>
                  </a:lnTo>
                  <a:lnTo>
                    <a:pt x="241661" y="0"/>
                  </a:lnTo>
                </a:path>
              </a:pathLst>
            </a:custGeom>
            <a:ln w="2540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5717CE4-981C-4633-A72F-1A13A25398C3}"/>
              </a:ext>
            </a:extLst>
          </p:cNvPr>
          <p:cNvSpPr/>
          <p:nvPr/>
        </p:nvSpPr>
        <p:spPr>
          <a:xfrm>
            <a:off x="865792" y="1374211"/>
            <a:ext cx="2215986" cy="1277257"/>
          </a:xfrm>
          <a:prstGeom prst="wedgeEllipseCallout">
            <a:avLst/>
          </a:prstGeom>
          <a:solidFill>
            <a:srgbClr val="71B8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Innovator and leader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D56AF7D-707E-48F6-81C5-13C92AB4FDFD}"/>
              </a:ext>
            </a:extLst>
          </p:cNvPr>
          <p:cNvSpPr/>
          <p:nvPr/>
        </p:nvSpPr>
        <p:spPr>
          <a:xfrm>
            <a:off x="3450757" y="939552"/>
            <a:ext cx="2794467" cy="14926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Regional Model, </a:t>
            </a:r>
          </a:p>
          <a:p>
            <a:pPr algn="ctr"/>
            <a:r>
              <a:rPr lang="en-GB" sz="2000" dirty="0"/>
              <a:t>Regional Voice Regional Profile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65847B2F-E1D1-4670-ADF4-079786B0CAD5}"/>
              </a:ext>
            </a:extLst>
          </p:cNvPr>
          <p:cNvSpPr/>
          <p:nvPr/>
        </p:nvSpPr>
        <p:spPr>
          <a:xfrm>
            <a:off x="3334885" y="4872770"/>
            <a:ext cx="2961168" cy="15943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Supporter and developer of Entrepreneurship 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014B2C64-AF69-4DC1-B39C-14BE17D5BC7D}"/>
              </a:ext>
            </a:extLst>
          </p:cNvPr>
          <p:cNvSpPr/>
          <p:nvPr/>
        </p:nvSpPr>
        <p:spPr>
          <a:xfrm>
            <a:off x="6580613" y="1338940"/>
            <a:ext cx="2269644" cy="1347797"/>
          </a:xfrm>
          <a:prstGeom prst="wedgeEllipseCallout">
            <a:avLst/>
          </a:prstGeom>
          <a:solidFill>
            <a:srgbClr val="71B8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/>
              <a:t>International Collaborator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D6655E0E-24F7-4E3B-979A-2CFCF1242DDC}"/>
              </a:ext>
            </a:extLst>
          </p:cNvPr>
          <p:cNvSpPr/>
          <p:nvPr/>
        </p:nvSpPr>
        <p:spPr>
          <a:xfrm>
            <a:off x="3081778" y="2870719"/>
            <a:ext cx="2794468" cy="1545449"/>
          </a:xfrm>
          <a:prstGeom prst="wedgeEllipseCallout">
            <a:avLst/>
          </a:prstGeom>
          <a:solidFill>
            <a:srgbClr val="71B8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Population and Talent Attractor and Retainer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83C6C60B-2C41-43CF-81CA-49AE54CC503C}"/>
              </a:ext>
            </a:extLst>
          </p:cNvPr>
          <p:cNvSpPr/>
          <p:nvPr/>
        </p:nvSpPr>
        <p:spPr>
          <a:xfrm>
            <a:off x="205562" y="3045027"/>
            <a:ext cx="2335619" cy="12402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Economic Contributor and Significant Employer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E5C3216-7807-4257-8AD4-A46C9138EDFC}"/>
              </a:ext>
            </a:extLst>
          </p:cNvPr>
          <p:cNvSpPr/>
          <p:nvPr/>
        </p:nvSpPr>
        <p:spPr>
          <a:xfrm>
            <a:off x="120609" y="4741231"/>
            <a:ext cx="2961169" cy="1690319"/>
          </a:xfrm>
          <a:prstGeom prst="wedgeEllipseCallout">
            <a:avLst/>
          </a:prstGeom>
          <a:solidFill>
            <a:srgbClr val="71B8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Investor in people, communities, businesses,  assets, opportunities 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BBED725F-E8A0-49A5-AA06-77C73B8CEDA8}"/>
              </a:ext>
            </a:extLst>
          </p:cNvPr>
          <p:cNvSpPr/>
          <p:nvPr/>
        </p:nvSpPr>
        <p:spPr>
          <a:xfrm>
            <a:off x="6445175" y="4977658"/>
            <a:ext cx="2626529" cy="1515714"/>
          </a:xfrm>
          <a:prstGeom prst="wedgeEllipseCallout">
            <a:avLst/>
          </a:prstGeom>
          <a:solidFill>
            <a:srgbClr val="71B8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Research and Innovation 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25179F73-6A01-4595-A7A0-BE7545A43AF8}"/>
              </a:ext>
            </a:extLst>
          </p:cNvPr>
          <p:cNvSpPr/>
          <p:nvPr/>
        </p:nvSpPr>
        <p:spPr>
          <a:xfrm>
            <a:off x="6088577" y="3299970"/>
            <a:ext cx="2335619" cy="12121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Key Partner and Influencer</a:t>
            </a:r>
          </a:p>
        </p:txBody>
      </p:sp>
    </p:spTree>
    <p:extLst>
      <p:ext uri="{BB962C8B-B14F-4D97-AF65-F5344CB8AC3E}">
        <p14:creationId xmlns:p14="http://schemas.microsoft.com/office/powerpoint/2010/main" val="40622179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9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BRAND_PPT" id="{17B417A4-562D-CB4E-B821-F26B02892161}" vid="{7C866A3F-9FDE-A143-A3F2-3ACEC740BB8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metadata xmlns="http://www.objective.com/ecm/document/metadata/70240EB2CF134584A109AFAD8DDEFC5C" version="1.0.0">
  <systemFields>
    <field name="Objective-Id">
      <value order="0">A3445992</value>
    </field>
    <field name="Objective-Title">
      <value order="0">20200717 Area Managers</value>
    </field>
    <field name="Objective-Description">
      <value order="0"/>
    </field>
    <field name="Objective-CreationStamp">
      <value order="0">2020-07-15T12:28:25Z</value>
    </field>
    <field name="Objective-IsApproved">
      <value order="0">false</value>
    </field>
    <field name="Objective-IsPublished">
      <value order="0">true</value>
    </field>
    <field name="Objective-DatePublished">
      <value order="0">2020-07-16T16:12:41Z</value>
    </field>
    <field name="Objective-ModificationStamp">
      <value order="0">2020-07-16T16:12:41Z</value>
    </field>
    <field name="Objective-Owner">
      <value order="0">Janie Sheridan</value>
    </field>
    <field name="Objective-Path">
      <value order="0">HIE Global Folder:HIE Internal Services:Business Transformation:Governance:Senior Management team updates:2020</value>
    </field>
    <field name="Objective-Parent">
      <value order="0">2020</value>
    </field>
    <field name="Objective-State">
      <value order="0">Published</value>
    </field>
    <field name="Objective-VersionId">
      <value order="0">vA4340782</value>
    </field>
    <field name="Objective-Version">
      <value order="0">3.0</value>
    </field>
    <field name="Objective-VersionNumber">
      <value order="0">4</value>
    </field>
    <field name="Objective-VersionComment">
      <value order="0"/>
    </field>
    <field name="Objective-FileNumber">
      <value order="0">qA210787</value>
    </field>
    <field name="Objective-Classification">
      <value order="0"/>
    </field>
    <field name="Objective-Caveats">
      <value order="0">HIE Fileplan</value>
    </field>
  </systemFields>
  <catalogues>
    <catalogue name="Document Type Catalogue" type="type" ori="id:cA43">
      <field name="Objective-Connect Creator">
        <value order="0"/>
      </field>
      <field name="Objective-Document Date">
        <value order="0"/>
      </field>
    </catalogue>
  </catalogues>
</metadat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270DACA3B37C4A9B38523F2EAAD48F" ma:contentTypeVersion="13" ma:contentTypeDescription="Create a new document." ma:contentTypeScope="" ma:versionID="9ba6937883e4953e8814c0811dd9f57c">
  <xsd:schema xmlns:xsd="http://www.w3.org/2001/XMLSchema" xmlns:xs="http://www.w3.org/2001/XMLSchema" xmlns:p="http://schemas.microsoft.com/office/2006/metadata/properties" xmlns:ns3="6530853f-78f7-4074-8de2-40f019a19fb5" xmlns:ns4="082e1f8c-3de9-4793-a99c-23b51685d6c5" targetNamespace="http://schemas.microsoft.com/office/2006/metadata/properties" ma:root="true" ma:fieldsID="a09ef02c247905ad17b5d86cc72cba26" ns3:_="" ns4:_="">
    <xsd:import namespace="6530853f-78f7-4074-8de2-40f019a19fb5"/>
    <xsd:import namespace="082e1f8c-3de9-4793-a99c-23b51685d6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0853f-78f7-4074-8de2-40f019a19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e1f8c-3de9-4793-a99c-23b51685d6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7FAB89-159B-467C-A081-470050133861}">
  <ds:schemaRefs>
    <ds:schemaRef ds:uri="082e1f8c-3de9-4793-a99c-23b51685d6c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530853f-78f7-4074-8de2-40f019a19f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70240EB2CF134584A109AFAD8DDEFC5C"/>
  </ds:schemaRefs>
</ds:datastoreItem>
</file>

<file path=customXml/itemProps3.xml><?xml version="1.0" encoding="utf-8"?>
<ds:datastoreItem xmlns:ds="http://schemas.openxmlformats.org/officeDocument/2006/customXml" ds:itemID="{A8B66C9F-2680-4369-8557-4601E482130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AFCBF2-F5D4-4F30-8A6E-526885D01886}">
  <ds:schemaRefs>
    <ds:schemaRef ds:uri="082e1f8c-3de9-4793-a99c-23b51685d6c5"/>
    <ds:schemaRef ds:uri="6530853f-78f7-4074-8de2-40f019a19f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3141</TotalTime>
  <Words>952</Words>
  <Application>Microsoft Office PowerPoint</Application>
  <PresentationFormat>On-screen Show (4:3)</PresentationFormat>
  <Paragraphs>106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Arial Nova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Labour Market Context </vt:lpstr>
      <vt:lpstr>PowerPoint Presentation</vt:lpstr>
      <vt:lpstr>Demographic Change</vt:lpstr>
      <vt:lpstr>PowerPoint Presentation</vt:lpstr>
      <vt:lpstr>What is UHI for?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Rudge</dc:creator>
  <cp:lastModifiedBy>Lorna Gregson-MacLeod</cp:lastModifiedBy>
  <cp:revision>2</cp:revision>
  <cp:lastPrinted>2021-10-26T10:35:36Z</cp:lastPrinted>
  <dcterms:created xsi:type="dcterms:W3CDTF">2019-03-28T11:29:42Z</dcterms:created>
  <dcterms:modified xsi:type="dcterms:W3CDTF">2021-10-28T12:49:24Z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A3445992</vt:lpwstr>
  </property>
  <property fmtid="{D5CDD505-2E9C-101B-9397-08002B2CF9AE}" pid="4" name="Objective-Title">
    <vt:lpwstr>20200717 Area Managers</vt:lpwstr>
  </property>
  <property fmtid="{D5CDD505-2E9C-101B-9397-08002B2CF9AE}" pid="5" name="Objective-Description">
    <vt:lpwstr/>
  </property>
  <property fmtid="{D5CDD505-2E9C-101B-9397-08002B2CF9AE}" pid="6" name="Objective-CreationStamp">
    <vt:filetime>2020-07-15T12:30:00Z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2020-07-16T16:12:41Z</vt:filetime>
  </property>
  <property fmtid="{D5CDD505-2E9C-101B-9397-08002B2CF9AE}" pid="10" name="Objective-ModificationStamp">
    <vt:filetime>2020-07-16T16:12:41Z</vt:filetime>
  </property>
  <property fmtid="{D5CDD505-2E9C-101B-9397-08002B2CF9AE}" pid="11" name="Objective-Owner">
    <vt:lpwstr>Janie Sheridan</vt:lpwstr>
  </property>
  <property fmtid="{D5CDD505-2E9C-101B-9397-08002B2CF9AE}" pid="12" name="Objective-Path">
    <vt:lpwstr>HIE Global Folder:HIE Internal Services:Business Transformation:Governance:Senior Management team updates:2020:</vt:lpwstr>
  </property>
  <property fmtid="{D5CDD505-2E9C-101B-9397-08002B2CF9AE}" pid="13" name="Objective-Parent">
    <vt:lpwstr>2020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vA4340782</vt:lpwstr>
  </property>
  <property fmtid="{D5CDD505-2E9C-101B-9397-08002B2CF9AE}" pid="16" name="Objective-Version">
    <vt:lpwstr>3.0</vt:lpwstr>
  </property>
  <property fmtid="{D5CDD505-2E9C-101B-9397-08002B2CF9AE}" pid="17" name="Objective-VersionNumber">
    <vt:r8>4</vt:r8>
  </property>
  <property fmtid="{D5CDD505-2E9C-101B-9397-08002B2CF9AE}" pid="18" name="Objective-VersionComment">
    <vt:lpwstr/>
  </property>
  <property fmtid="{D5CDD505-2E9C-101B-9397-08002B2CF9AE}" pid="19" name="Objective-FileNumber">
    <vt:lpwstr>HIEA 2018/00641</vt:lpwstr>
  </property>
  <property fmtid="{D5CDD505-2E9C-101B-9397-08002B2CF9AE}" pid="20" name="Objective-Classification">
    <vt:lpwstr>[Inherited - none]</vt:lpwstr>
  </property>
  <property fmtid="{D5CDD505-2E9C-101B-9397-08002B2CF9AE}" pid="21" name="Objective-Caveats">
    <vt:lpwstr>Caveats: HIE Fileplan; </vt:lpwstr>
  </property>
  <property fmtid="{D5CDD505-2E9C-101B-9397-08002B2CF9AE}" pid="22" name="Objective-Document Date">
    <vt:lpwstr/>
  </property>
  <property fmtid="{D5CDD505-2E9C-101B-9397-08002B2CF9AE}" pid="23" name="Objective-Connect Creator">
    <vt:lpwstr/>
  </property>
  <property fmtid="{D5CDD505-2E9C-101B-9397-08002B2CF9AE}" pid="24" name="ContentTypeId">
    <vt:lpwstr>0x01010086270DACA3B37C4A9B38523F2EAAD48F</vt:lpwstr>
  </property>
  <property fmtid="{D5CDD505-2E9C-101B-9397-08002B2CF9AE}" pid="25" name="Objective-Comment">
    <vt:lpwstr/>
  </property>
  <property fmtid="{D5CDD505-2E9C-101B-9397-08002B2CF9AE}" pid="26" name="Objective-Document Date [system]">
    <vt:lpwstr/>
  </property>
  <property fmtid="{D5CDD505-2E9C-101B-9397-08002B2CF9AE}" pid="27" name="Objective-Connect Creator [system]">
    <vt:lpwstr/>
  </property>
</Properties>
</file>