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5" r:id="rId2"/>
    <p:sldId id="258" r:id="rId3"/>
    <p:sldId id="267" r:id="rId4"/>
    <p:sldId id="270" r:id="rId5"/>
    <p:sldId id="268" r:id="rId6"/>
    <p:sldId id="282" r:id="rId7"/>
    <p:sldId id="279" r:id="rId8"/>
    <p:sldId id="277" r:id="rId9"/>
    <p:sldId id="278" r:id="rId10"/>
    <p:sldId id="280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79B"/>
    <a:srgbClr val="5B9DFF"/>
    <a:srgbClr val="5399FF"/>
    <a:srgbClr val="F20079"/>
    <a:srgbClr val="61A1FF"/>
    <a:srgbClr val="00B0EE"/>
    <a:srgbClr val="CC0066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bridge-bi.sp.uhi.ac.uk/student-engagemen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BCC87-4F1E-4FCA-95A7-A59E590FC2AD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8E3522-E03B-4510-A51F-E29EA69617D9}">
      <dgm:prSet phldrT="[Text]" custT="1"/>
      <dgm:spPr/>
      <dgm:t>
        <a:bodyPr/>
        <a:lstStyle/>
        <a:p>
          <a:pPr algn="ctr"/>
          <a:r>
            <a:rPr lang="en-US" sz="1400" b="1" dirty="0"/>
            <a:t>SEPTEMBER - Recruitment of class reps</a:t>
          </a:r>
          <a:endParaRPr lang="en-US" sz="1100" b="1" dirty="0"/>
        </a:p>
      </dgm:t>
    </dgm:pt>
    <dgm:pt modelId="{7424163A-41FA-4E9F-AFE8-20A9892BE651}" type="parTrans" cxnId="{7E945227-0518-4256-A23F-DE287C91297F}">
      <dgm:prSet/>
      <dgm:spPr/>
      <dgm:t>
        <a:bodyPr/>
        <a:lstStyle/>
        <a:p>
          <a:endParaRPr lang="en-US"/>
        </a:p>
      </dgm:t>
    </dgm:pt>
    <dgm:pt modelId="{40D15EC9-F2CA-4E21-B519-9301CFA65800}" type="sibTrans" cxnId="{7E945227-0518-4256-A23F-DE287C91297F}">
      <dgm:prSet/>
      <dgm:spPr/>
      <dgm:t>
        <a:bodyPr/>
        <a:lstStyle/>
        <a:p>
          <a:endParaRPr lang="en-US"/>
        </a:p>
      </dgm:t>
    </dgm:pt>
    <dgm:pt modelId="{A0ADB290-E0DB-46B5-8EAC-8D9EEB7BF3A3}">
      <dgm:prSet phldrT="[Text]" custT="1"/>
      <dgm:spPr/>
      <dgm:t>
        <a:bodyPr/>
        <a:lstStyle/>
        <a:p>
          <a:pPr algn="ctr"/>
          <a:r>
            <a:rPr lang="en-US" sz="1400" b="1" dirty="0"/>
            <a:t>Early OCTOBER </a:t>
          </a:r>
        </a:p>
        <a:p>
          <a:pPr algn="ctr"/>
          <a:r>
            <a:rPr lang="en-US" sz="1400" dirty="0"/>
            <a:t>Students marked as class reps on SITS via Class Rep Maintenance function on UHI records</a:t>
          </a:r>
          <a:r>
            <a:rPr lang="en-US" sz="1400" dirty="0" smtClean="0"/>
            <a:t>.</a:t>
          </a:r>
          <a:endParaRPr lang="en-US" sz="1400" dirty="0"/>
        </a:p>
      </dgm:t>
    </dgm:pt>
    <dgm:pt modelId="{63F3A816-2D6A-42F9-87D2-185FF8C9EE7F}" type="parTrans" cxnId="{BE7759BF-1C3E-452F-AF2C-562CC9819165}">
      <dgm:prSet/>
      <dgm:spPr/>
      <dgm:t>
        <a:bodyPr/>
        <a:lstStyle/>
        <a:p>
          <a:endParaRPr lang="en-US"/>
        </a:p>
      </dgm:t>
    </dgm:pt>
    <dgm:pt modelId="{8F330961-5827-462B-907E-68FC46CCFAF0}" type="sibTrans" cxnId="{BE7759BF-1C3E-452F-AF2C-562CC9819165}">
      <dgm:prSet/>
      <dgm:spPr/>
      <dgm:t>
        <a:bodyPr/>
        <a:lstStyle/>
        <a:p>
          <a:endParaRPr lang="en-US"/>
        </a:p>
      </dgm:t>
    </dgm:pt>
    <dgm:pt modelId="{A894FD19-8DC8-45AC-A240-B5909DDC4699}">
      <dgm:prSet phldrT="[Text]" custT="1"/>
      <dgm:spPr/>
      <dgm:t>
        <a:bodyPr/>
        <a:lstStyle/>
        <a:p>
          <a:pPr algn="ctr"/>
          <a:r>
            <a:rPr lang="en-US" sz="1400" b="1" dirty="0"/>
            <a:t>Mid OCTOBER</a:t>
          </a:r>
        </a:p>
        <a:p>
          <a:pPr algn="ctr"/>
          <a:r>
            <a:rPr lang="en-US" sz="1400" dirty="0" err="1"/>
            <a:t>Programme</a:t>
          </a:r>
          <a:r>
            <a:rPr lang="en-US" sz="1400" dirty="0"/>
            <a:t> Leaders requested to check Bridge Report '</a:t>
          </a:r>
          <a:r>
            <a:rPr lang="en-GB" sz="1400" b="0" i="0" dirty="0"/>
            <a:t>STU011 Class Reps by Course' and notify Student Development Officer if any changes/additions are required.  </a:t>
          </a:r>
          <a:endParaRPr lang="en-US" sz="1200" dirty="0"/>
        </a:p>
      </dgm:t>
    </dgm:pt>
    <dgm:pt modelId="{A475B7A9-D8CB-409A-AFB3-24135E371BE5}" type="parTrans" cxnId="{C2AB1800-288A-4ED2-9783-DB3029E9C692}">
      <dgm:prSet/>
      <dgm:spPr/>
      <dgm:t>
        <a:bodyPr/>
        <a:lstStyle/>
        <a:p>
          <a:endParaRPr lang="en-US"/>
        </a:p>
      </dgm:t>
    </dgm:pt>
    <dgm:pt modelId="{BBE56A19-1E2F-4BCA-9578-88508110B33F}" type="sibTrans" cxnId="{C2AB1800-288A-4ED2-9783-DB3029E9C692}">
      <dgm:prSet/>
      <dgm:spPr/>
      <dgm:t>
        <a:bodyPr/>
        <a:lstStyle/>
        <a:p>
          <a:endParaRPr lang="en-US"/>
        </a:p>
      </dgm:t>
    </dgm:pt>
    <dgm:pt modelId="{E4861A4E-EE72-4E06-9716-A54130583E7D}">
      <dgm:prSet custT="1"/>
      <dgm:spPr/>
      <dgm:t>
        <a:bodyPr/>
        <a:lstStyle/>
        <a:p>
          <a:r>
            <a:rPr lang="en-US" sz="1400" b="1" dirty="0"/>
            <a:t>Early NOVEMBER</a:t>
          </a:r>
        </a:p>
        <a:p>
          <a:r>
            <a:rPr lang="en-US" sz="1400" dirty="0"/>
            <a:t>Student Engagement staff to check Bridge Report '</a:t>
          </a:r>
          <a:r>
            <a:rPr lang="en-GB" sz="1400" b="0" i="0" dirty="0"/>
            <a:t>STU010 Class Reps by Course' for any changes/additions and update local records.</a:t>
          </a:r>
        </a:p>
        <a:p>
          <a:r>
            <a:rPr lang="en-GB" sz="1400" b="0" i="0" dirty="0"/>
            <a:t>  Additional students should be invited to any future training sessions or asked to enrol onto the online training.    </a:t>
          </a:r>
          <a:endParaRPr lang="en-US" sz="1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B73D2D17-6044-419C-B922-C717D8506234}" type="parTrans" cxnId="{86EE9507-B171-4ABF-9318-195A26F1812F}">
      <dgm:prSet/>
      <dgm:spPr/>
      <dgm:t>
        <a:bodyPr/>
        <a:lstStyle/>
        <a:p>
          <a:endParaRPr lang="en-US"/>
        </a:p>
      </dgm:t>
    </dgm:pt>
    <dgm:pt modelId="{66EBD29F-B9BC-4EB4-96C1-4BCC6A295C4F}" type="sibTrans" cxnId="{86EE9507-B171-4ABF-9318-195A26F1812F}">
      <dgm:prSet/>
      <dgm:spPr/>
      <dgm:t>
        <a:bodyPr/>
        <a:lstStyle/>
        <a:p>
          <a:endParaRPr lang="en-US"/>
        </a:p>
      </dgm:t>
    </dgm:pt>
    <dgm:pt modelId="{DA0F323E-5C7B-4C39-90AB-C4F76C9CB501}" type="pres">
      <dgm:prSet presAssocID="{CE8BCC87-4F1E-4FCA-95A7-A59E590FC2AD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F28E12-2FD8-479F-A622-8EDD91602FC5}" type="pres">
      <dgm:prSet presAssocID="{968E3522-E03B-4510-A51F-E29EA69617D9}" presName="node" presStyleLbl="node1" presStyleIdx="0" presStyleCnt="4" custScaleY="225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B8B725-3A1F-40DC-BB3E-B47363967816}" type="pres">
      <dgm:prSet presAssocID="{40D15EC9-F2CA-4E21-B519-9301CFA6580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344E8DD-316E-4D18-A617-B7C430562F0D}" type="pres">
      <dgm:prSet presAssocID="{40D15EC9-F2CA-4E21-B519-9301CFA6580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607A8FA2-0688-41A6-BCB8-19F4C79E141A}" type="pres">
      <dgm:prSet presAssocID="{A0ADB290-E0DB-46B5-8EAC-8D9EEB7BF3A3}" presName="node" presStyleLbl="node1" presStyleIdx="1" presStyleCnt="4" custScaleY="793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FF386A-8ED1-4FDD-8E09-C2BF1059B7DE}" type="pres">
      <dgm:prSet presAssocID="{8F330961-5827-462B-907E-68FC46CCFAF0}" presName="sibTrans" presStyleLbl="sibTrans2D1" presStyleIdx="1" presStyleCnt="3"/>
      <dgm:spPr/>
      <dgm:t>
        <a:bodyPr/>
        <a:lstStyle/>
        <a:p>
          <a:endParaRPr lang="en-US"/>
        </a:p>
      </dgm:t>
    </dgm:pt>
    <dgm:pt modelId="{41694DCE-6A63-443E-8CC7-885AEACE1CE4}" type="pres">
      <dgm:prSet presAssocID="{8F330961-5827-462B-907E-68FC46CCFAF0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E85DF0B3-B407-4BCD-B6A3-4FF1E3E0C929}" type="pres">
      <dgm:prSet presAssocID="{A894FD19-8DC8-45AC-A240-B5909DDC4699}" presName="node" presStyleLbl="node1" presStyleIdx="2" presStyleCnt="4" custScaleY="1130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B82228-0777-4E81-A014-05B84B3DF3C5}" type="pres">
      <dgm:prSet presAssocID="{BBE56A19-1E2F-4BCA-9578-88508110B33F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2A6FCE8-A0DE-4A08-8137-9F85EAF6F096}" type="pres">
      <dgm:prSet presAssocID="{BBE56A19-1E2F-4BCA-9578-88508110B33F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4D7D2F6E-1D9E-4197-8DB0-9FCBDC20B98B}" type="pres">
      <dgm:prSet presAssocID="{E4861A4E-EE72-4E06-9716-A54130583E7D}" presName="node" presStyleLbl="node1" presStyleIdx="3" presStyleCnt="4" custScaleY="1337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7759BF-1C3E-452F-AF2C-562CC9819165}" srcId="{CE8BCC87-4F1E-4FCA-95A7-A59E590FC2AD}" destId="{A0ADB290-E0DB-46B5-8EAC-8D9EEB7BF3A3}" srcOrd="1" destOrd="0" parTransId="{63F3A816-2D6A-42F9-87D2-185FF8C9EE7F}" sibTransId="{8F330961-5827-462B-907E-68FC46CCFAF0}"/>
    <dgm:cxn modelId="{188376A6-D73C-44DD-8427-5A4E787D5AB2}" type="presOf" srcId="{CE8BCC87-4F1E-4FCA-95A7-A59E590FC2AD}" destId="{DA0F323E-5C7B-4C39-90AB-C4F76C9CB501}" srcOrd="0" destOrd="0" presId="urn:microsoft.com/office/officeart/2005/8/layout/process2"/>
    <dgm:cxn modelId="{4B0E95CD-4107-470A-A4C0-CA55AD34E768}" type="presOf" srcId="{40D15EC9-F2CA-4E21-B519-9301CFA65800}" destId="{E5B8B725-3A1F-40DC-BB3E-B47363967816}" srcOrd="0" destOrd="0" presId="urn:microsoft.com/office/officeart/2005/8/layout/process2"/>
    <dgm:cxn modelId="{C6758086-B29E-4F8A-9C72-533D417BD017}" type="presOf" srcId="{968E3522-E03B-4510-A51F-E29EA69617D9}" destId="{3FF28E12-2FD8-479F-A622-8EDD91602FC5}" srcOrd="0" destOrd="0" presId="urn:microsoft.com/office/officeart/2005/8/layout/process2"/>
    <dgm:cxn modelId="{4EBEBB79-EBA9-49A7-A058-536040D059CA}" type="presOf" srcId="{E4861A4E-EE72-4E06-9716-A54130583E7D}" destId="{4D7D2F6E-1D9E-4197-8DB0-9FCBDC20B98B}" srcOrd="0" destOrd="0" presId="urn:microsoft.com/office/officeart/2005/8/layout/process2"/>
    <dgm:cxn modelId="{2770C5BD-A327-472F-93E4-52B7DD3842FA}" type="presOf" srcId="{8F330961-5827-462B-907E-68FC46CCFAF0}" destId="{5AFF386A-8ED1-4FDD-8E09-C2BF1059B7DE}" srcOrd="0" destOrd="0" presId="urn:microsoft.com/office/officeart/2005/8/layout/process2"/>
    <dgm:cxn modelId="{7E945227-0518-4256-A23F-DE287C91297F}" srcId="{CE8BCC87-4F1E-4FCA-95A7-A59E590FC2AD}" destId="{968E3522-E03B-4510-A51F-E29EA69617D9}" srcOrd="0" destOrd="0" parTransId="{7424163A-41FA-4E9F-AFE8-20A9892BE651}" sibTransId="{40D15EC9-F2CA-4E21-B519-9301CFA65800}"/>
    <dgm:cxn modelId="{86EE9507-B171-4ABF-9318-195A26F1812F}" srcId="{CE8BCC87-4F1E-4FCA-95A7-A59E590FC2AD}" destId="{E4861A4E-EE72-4E06-9716-A54130583E7D}" srcOrd="3" destOrd="0" parTransId="{B73D2D17-6044-419C-B922-C717D8506234}" sibTransId="{66EBD29F-B9BC-4EB4-96C1-4BCC6A295C4F}"/>
    <dgm:cxn modelId="{1A24CC14-6025-4822-A94A-0991AE0CB704}" type="presOf" srcId="{A894FD19-8DC8-45AC-A240-B5909DDC4699}" destId="{E85DF0B3-B407-4BCD-B6A3-4FF1E3E0C929}" srcOrd="0" destOrd="0" presId="urn:microsoft.com/office/officeart/2005/8/layout/process2"/>
    <dgm:cxn modelId="{AE09595E-AB05-47B5-BB28-EE09E3DF51DF}" type="presOf" srcId="{BBE56A19-1E2F-4BCA-9578-88508110B33F}" destId="{02A6FCE8-A0DE-4A08-8137-9F85EAF6F096}" srcOrd="1" destOrd="0" presId="urn:microsoft.com/office/officeart/2005/8/layout/process2"/>
    <dgm:cxn modelId="{B4FDB9B0-6AD3-496D-A138-330AF3FD1C81}" type="presOf" srcId="{BBE56A19-1E2F-4BCA-9578-88508110B33F}" destId="{AAB82228-0777-4E81-A014-05B84B3DF3C5}" srcOrd="0" destOrd="0" presId="urn:microsoft.com/office/officeart/2005/8/layout/process2"/>
    <dgm:cxn modelId="{C2AB1800-288A-4ED2-9783-DB3029E9C692}" srcId="{CE8BCC87-4F1E-4FCA-95A7-A59E590FC2AD}" destId="{A894FD19-8DC8-45AC-A240-B5909DDC4699}" srcOrd="2" destOrd="0" parTransId="{A475B7A9-D8CB-409A-AFB3-24135E371BE5}" sibTransId="{BBE56A19-1E2F-4BCA-9578-88508110B33F}"/>
    <dgm:cxn modelId="{CCE04A36-8D7E-46AE-9F13-E774B4B2AAE4}" type="presOf" srcId="{40D15EC9-F2CA-4E21-B519-9301CFA65800}" destId="{1344E8DD-316E-4D18-A617-B7C430562F0D}" srcOrd="1" destOrd="0" presId="urn:microsoft.com/office/officeart/2005/8/layout/process2"/>
    <dgm:cxn modelId="{1834EE13-79B8-4428-B679-8B2D2BB36C2A}" type="presOf" srcId="{A0ADB290-E0DB-46B5-8EAC-8D9EEB7BF3A3}" destId="{607A8FA2-0688-41A6-BCB8-19F4C79E141A}" srcOrd="0" destOrd="0" presId="urn:microsoft.com/office/officeart/2005/8/layout/process2"/>
    <dgm:cxn modelId="{0970C12C-C18F-4872-AF68-5337F2F85E3A}" type="presOf" srcId="{8F330961-5827-462B-907E-68FC46CCFAF0}" destId="{41694DCE-6A63-443E-8CC7-885AEACE1CE4}" srcOrd="1" destOrd="0" presId="urn:microsoft.com/office/officeart/2005/8/layout/process2"/>
    <dgm:cxn modelId="{A7035C36-6CE4-4F4F-92F1-7F58FFC33720}" type="presParOf" srcId="{DA0F323E-5C7B-4C39-90AB-C4F76C9CB501}" destId="{3FF28E12-2FD8-479F-A622-8EDD91602FC5}" srcOrd="0" destOrd="0" presId="urn:microsoft.com/office/officeart/2005/8/layout/process2"/>
    <dgm:cxn modelId="{CBC4D6CB-6AE4-4301-8436-5FC51485612F}" type="presParOf" srcId="{DA0F323E-5C7B-4C39-90AB-C4F76C9CB501}" destId="{E5B8B725-3A1F-40DC-BB3E-B47363967816}" srcOrd="1" destOrd="0" presId="urn:microsoft.com/office/officeart/2005/8/layout/process2"/>
    <dgm:cxn modelId="{7FC7FF48-4279-46CA-A620-830C67F622AD}" type="presParOf" srcId="{E5B8B725-3A1F-40DC-BB3E-B47363967816}" destId="{1344E8DD-316E-4D18-A617-B7C430562F0D}" srcOrd="0" destOrd="0" presId="urn:microsoft.com/office/officeart/2005/8/layout/process2"/>
    <dgm:cxn modelId="{6F113220-88E5-4E2C-89DE-B5E2EEF4C3D1}" type="presParOf" srcId="{DA0F323E-5C7B-4C39-90AB-C4F76C9CB501}" destId="{607A8FA2-0688-41A6-BCB8-19F4C79E141A}" srcOrd="2" destOrd="0" presId="urn:microsoft.com/office/officeart/2005/8/layout/process2"/>
    <dgm:cxn modelId="{5C10B2C5-268A-4B56-A56F-8153A2D24285}" type="presParOf" srcId="{DA0F323E-5C7B-4C39-90AB-C4F76C9CB501}" destId="{5AFF386A-8ED1-4FDD-8E09-C2BF1059B7DE}" srcOrd="3" destOrd="0" presId="urn:microsoft.com/office/officeart/2005/8/layout/process2"/>
    <dgm:cxn modelId="{F3EA7D64-258F-478E-A3C4-38FCA8618AFD}" type="presParOf" srcId="{5AFF386A-8ED1-4FDD-8E09-C2BF1059B7DE}" destId="{41694DCE-6A63-443E-8CC7-885AEACE1CE4}" srcOrd="0" destOrd="0" presId="urn:microsoft.com/office/officeart/2005/8/layout/process2"/>
    <dgm:cxn modelId="{9F222805-DAB6-44AA-BFA1-BEB60A89661C}" type="presParOf" srcId="{DA0F323E-5C7B-4C39-90AB-C4F76C9CB501}" destId="{E85DF0B3-B407-4BCD-B6A3-4FF1E3E0C929}" srcOrd="4" destOrd="0" presId="urn:microsoft.com/office/officeart/2005/8/layout/process2"/>
    <dgm:cxn modelId="{72B4C92F-AF39-4C1E-8EE3-368DE0E51291}" type="presParOf" srcId="{DA0F323E-5C7B-4C39-90AB-C4F76C9CB501}" destId="{AAB82228-0777-4E81-A014-05B84B3DF3C5}" srcOrd="5" destOrd="0" presId="urn:microsoft.com/office/officeart/2005/8/layout/process2"/>
    <dgm:cxn modelId="{F7E11D9F-37DD-47A7-BD17-5E3D0172A2BE}" type="presParOf" srcId="{AAB82228-0777-4E81-A014-05B84B3DF3C5}" destId="{02A6FCE8-A0DE-4A08-8137-9F85EAF6F096}" srcOrd="0" destOrd="0" presId="urn:microsoft.com/office/officeart/2005/8/layout/process2"/>
    <dgm:cxn modelId="{3178D7F6-492F-4BA6-B649-659E751449C6}" type="presParOf" srcId="{DA0F323E-5C7B-4C39-90AB-C4F76C9CB501}" destId="{4D7D2F6E-1D9E-4197-8DB0-9FCBDC20B98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313FAF-3C1E-4141-B885-8DE5BD278004}" type="doc">
      <dgm:prSet loTypeId="urn:microsoft.com/office/officeart/2005/8/layout/cycle7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BD8DE0E-1956-4FE5-ADEA-61A1724EAC24}">
      <dgm:prSet phldrT="[Text]"/>
      <dgm:spPr/>
      <dgm:t>
        <a:bodyPr/>
        <a:lstStyle/>
        <a:p>
          <a:r>
            <a:rPr lang="en-US" dirty="0" smtClean="0"/>
            <a:t>Class Reps</a:t>
          </a:r>
          <a:endParaRPr lang="en-US" dirty="0"/>
        </a:p>
      </dgm:t>
    </dgm:pt>
    <dgm:pt modelId="{7DAC2EA3-C860-4272-8043-CB9F3DBA00F3}" type="parTrans" cxnId="{E7980A78-8392-4626-B358-46CF67719598}">
      <dgm:prSet/>
      <dgm:spPr/>
      <dgm:t>
        <a:bodyPr/>
        <a:lstStyle/>
        <a:p>
          <a:endParaRPr lang="en-US"/>
        </a:p>
      </dgm:t>
    </dgm:pt>
    <dgm:pt modelId="{5BFD85AA-0AD9-4E0E-A89F-967C9997C549}" type="sibTrans" cxnId="{E7980A78-8392-4626-B358-46CF67719598}">
      <dgm:prSet/>
      <dgm:spPr/>
      <dgm:t>
        <a:bodyPr/>
        <a:lstStyle/>
        <a:p>
          <a:endParaRPr lang="en-US"/>
        </a:p>
      </dgm:t>
    </dgm:pt>
    <dgm:pt modelId="{4199A2B8-EEB5-4108-B497-D53959E32EF0}">
      <dgm:prSet phldrT="[Text]"/>
      <dgm:spPr/>
      <dgm:t>
        <a:bodyPr/>
        <a:lstStyle/>
        <a:p>
          <a:r>
            <a:rPr lang="en-US" dirty="0" smtClean="0"/>
            <a:t>Local Student Engagement staff</a:t>
          </a:r>
          <a:endParaRPr lang="en-US" dirty="0"/>
        </a:p>
      </dgm:t>
    </dgm:pt>
    <dgm:pt modelId="{E1F809A1-8DEE-43D9-9428-78B151EA6A6F}" type="parTrans" cxnId="{BF1D4955-0A09-48F8-A21B-826A0CBEF659}">
      <dgm:prSet/>
      <dgm:spPr/>
      <dgm:t>
        <a:bodyPr/>
        <a:lstStyle/>
        <a:p>
          <a:endParaRPr lang="en-US"/>
        </a:p>
      </dgm:t>
    </dgm:pt>
    <dgm:pt modelId="{09B528B1-20A0-4EC3-9CB2-E9C81AD9419E}" type="sibTrans" cxnId="{BF1D4955-0A09-48F8-A21B-826A0CBEF659}">
      <dgm:prSet/>
      <dgm:spPr/>
      <dgm:t>
        <a:bodyPr/>
        <a:lstStyle/>
        <a:p>
          <a:endParaRPr lang="en-US"/>
        </a:p>
      </dgm:t>
    </dgm:pt>
    <dgm:pt modelId="{0D75C1C4-059F-420F-B45C-8C8B2E43EF7E}">
      <dgm:prSet phldrT="[Text]"/>
      <dgm:spPr/>
      <dgm:t>
        <a:bodyPr/>
        <a:lstStyle/>
        <a:p>
          <a:r>
            <a:rPr lang="en-US" dirty="0" err="1" smtClean="0"/>
            <a:t>Programme</a:t>
          </a:r>
          <a:r>
            <a:rPr lang="en-US" dirty="0" smtClean="0"/>
            <a:t> Leaders</a:t>
          </a:r>
          <a:endParaRPr lang="en-US" dirty="0"/>
        </a:p>
      </dgm:t>
    </dgm:pt>
    <dgm:pt modelId="{303A94C8-A654-4AEF-9927-F3A5670CA308}" type="parTrans" cxnId="{51230287-F051-408E-8CC0-E8D8E7C13D61}">
      <dgm:prSet/>
      <dgm:spPr/>
      <dgm:t>
        <a:bodyPr/>
        <a:lstStyle/>
        <a:p>
          <a:endParaRPr lang="en-US"/>
        </a:p>
      </dgm:t>
    </dgm:pt>
    <dgm:pt modelId="{B9D26440-5AA7-4248-86D1-B728989D1DB5}" type="sibTrans" cxnId="{51230287-F051-408E-8CC0-E8D8E7C13D61}">
      <dgm:prSet/>
      <dgm:spPr/>
      <dgm:t>
        <a:bodyPr/>
        <a:lstStyle/>
        <a:p>
          <a:endParaRPr lang="en-US"/>
        </a:p>
      </dgm:t>
    </dgm:pt>
    <dgm:pt modelId="{8C062566-44A0-4C37-BFCA-95A74435C4E4}" type="pres">
      <dgm:prSet presAssocID="{95313FAF-3C1E-4141-B885-8DE5BD27800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DFD801-98D3-41A9-9482-416F2212E464}" type="pres">
      <dgm:prSet presAssocID="{0BD8DE0E-1956-4FE5-ADEA-61A1724EAC2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E2C77-BAA3-4761-B26C-6335899228CC}" type="pres">
      <dgm:prSet presAssocID="{5BFD85AA-0AD9-4E0E-A89F-967C9997C549}" presName="sibTrans" presStyleLbl="sibTrans2D1" presStyleIdx="0" presStyleCnt="3"/>
      <dgm:spPr/>
      <dgm:t>
        <a:bodyPr/>
        <a:lstStyle/>
        <a:p>
          <a:endParaRPr lang="en-US"/>
        </a:p>
      </dgm:t>
    </dgm:pt>
    <dgm:pt modelId="{9B477CCA-D179-4E76-B738-EEB05E393374}" type="pres">
      <dgm:prSet presAssocID="{5BFD85AA-0AD9-4E0E-A89F-967C9997C549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4898356B-71C3-421E-BA44-D85A31C9D286}" type="pres">
      <dgm:prSet presAssocID="{4199A2B8-EEB5-4108-B497-D53959E32EF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E4A7CF-AD29-40D5-B728-F6E43B065C73}" type="pres">
      <dgm:prSet presAssocID="{09B528B1-20A0-4EC3-9CB2-E9C81AD9419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AFE3A6B5-949E-4D74-9FF0-25FCF206E900}" type="pres">
      <dgm:prSet presAssocID="{09B528B1-20A0-4EC3-9CB2-E9C81AD9419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FA6BF39-7F55-40D4-88AE-5D5C85E8F5AA}" type="pres">
      <dgm:prSet presAssocID="{0D75C1C4-059F-420F-B45C-8C8B2E43EF7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058594-32D0-4BB6-9CFA-E77DA4B15B07}" type="pres">
      <dgm:prSet presAssocID="{B9D26440-5AA7-4248-86D1-B728989D1DB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D1B1EF8-F438-4BB1-AB01-66C313FEFD2F}" type="pres">
      <dgm:prSet presAssocID="{B9D26440-5AA7-4248-86D1-B728989D1DB5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CF422407-F869-4FFB-9C80-27CA0CB86F55}" type="presOf" srcId="{09B528B1-20A0-4EC3-9CB2-E9C81AD9419E}" destId="{AFE3A6B5-949E-4D74-9FF0-25FCF206E900}" srcOrd="1" destOrd="0" presId="urn:microsoft.com/office/officeart/2005/8/layout/cycle7"/>
    <dgm:cxn modelId="{CA2230CF-D6DA-4A9C-A83C-21F28F6D9C46}" type="presOf" srcId="{5BFD85AA-0AD9-4E0E-A89F-967C9997C549}" destId="{35EE2C77-BAA3-4761-B26C-6335899228CC}" srcOrd="0" destOrd="0" presId="urn:microsoft.com/office/officeart/2005/8/layout/cycle7"/>
    <dgm:cxn modelId="{51230287-F051-408E-8CC0-E8D8E7C13D61}" srcId="{95313FAF-3C1E-4141-B885-8DE5BD278004}" destId="{0D75C1C4-059F-420F-B45C-8C8B2E43EF7E}" srcOrd="2" destOrd="0" parTransId="{303A94C8-A654-4AEF-9927-F3A5670CA308}" sibTransId="{B9D26440-5AA7-4248-86D1-B728989D1DB5}"/>
    <dgm:cxn modelId="{45103484-AF21-442D-8ABE-753F1BED0916}" type="presOf" srcId="{5BFD85AA-0AD9-4E0E-A89F-967C9997C549}" destId="{9B477CCA-D179-4E76-B738-EEB05E393374}" srcOrd="1" destOrd="0" presId="urn:microsoft.com/office/officeart/2005/8/layout/cycle7"/>
    <dgm:cxn modelId="{D46EBE12-EB3E-4528-B3F6-0BB51A093DCE}" type="presOf" srcId="{95313FAF-3C1E-4141-B885-8DE5BD278004}" destId="{8C062566-44A0-4C37-BFCA-95A74435C4E4}" srcOrd="0" destOrd="0" presId="urn:microsoft.com/office/officeart/2005/8/layout/cycle7"/>
    <dgm:cxn modelId="{8D0EDA95-28AE-4F91-B5B1-4DCE17533B2C}" type="presOf" srcId="{4199A2B8-EEB5-4108-B497-D53959E32EF0}" destId="{4898356B-71C3-421E-BA44-D85A31C9D286}" srcOrd="0" destOrd="0" presId="urn:microsoft.com/office/officeart/2005/8/layout/cycle7"/>
    <dgm:cxn modelId="{7203DA41-C764-43A1-9457-2F0F5231FFEA}" type="presOf" srcId="{B9D26440-5AA7-4248-86D1-B728989D1DB5}" destId="{FE058594-32D0-4BB6-9CFA-E77DA4B15B07}" srcOrd="0" destOrd="0" presId="urn:microsoft.com/office/officeart/2005/8/layout/cycle7"/>
    <dgm:cxn modelId="{E7980A78-8392-4626-B358-46CF67719598}" srcId="{95313FAF-3C1E-4141-B885-8DE5BD278004}" destId="{0BD8DE0E-1956-4FE5-ADEA-61A1724EAC24}" srcOrd="0" destOrd="0" parTransId="{7DAC2EA3-C860-4272-8043-CB9F3DBA00F3}" sibTransId="{5BFD85AA-0AD9-4E0E-A89F-967C9997C549}"/>
    <dgm:cxn modelId="{2B48AC50-CEC9-4A64-8997-8C963145C096}" type="presOf" srcId="{B9D26440-5AA7-4248-86D1-B728989D1DB5}" destId="{8D1B1EF8-F438-4BB1-AB01-66C313FEFD2F}" srcOrd="1" destOrd="0" presId="urn:microsoft.com/office/officeart/2005/8/layout/cycle7"/>
    <dgm:cxn modelId="{BF1D4955-0A09-48F8-A21B-826A0CBEF659}" srcId="{95313FAF-3C1E-4141-B885-8DE5BD278004}" destId="{4199A2B8-EEB5-4108-B497-D53959E32EF0}" srcOrd="1" destOrd="0" parTransId="{E1F809A1-8DEE-43D9-9428-78B151EA6A6F}" sibTransId="{09B528B1-20A0-4EC3-9CB2-E9C81AD9419E}"/>
    <dgm:cxn modelId="{C2DCD691-83AB-4319-85A0-5116D131577D}" type="presOf" srcId="{0D75C1C4-059F-420F-B45C-8C8B2E43EF7E}" destId="{3FA6BF39-7F55-40D4-88AE-5D5C85E8F5AA}" srcOrd="0" destOrd="0" presId="urn:microsoft.com/office/officeart/2005/8/layout/cycle7"/>
    <dgm:cxn modelId="{BC352EDB-D41B-47F4-A137-82A5EC399BB3}" type="presOf" srcId="{09B528B1-20A0-4EC3-9CB2-E9C81AD9419E}" destId="{75E4A7CF-AD29-40D5-B728-F6E43B065C73}" srcOrd="0" destOrd="0" presId="urn:microsoft.com/office/officeart/2005/8/layout/cycle7"/>
    <dgm:cxn modelId="{B06AFEF4-EF09-49F3-8B66-32EFB736C5C9}" type="presOf" srcId="{0BD8DE0E-1956-4FE5-ADEA-61A1724EAC24}" destId="{65DFD801-98D3-41A9-9482-416F2212E464}" srcOrd="0" destOrd="0" presId="urn:microsoft.com/office/officeart/2005/8/layout/cycle7"/>
    <dgm:cxn modelId="{C531A8D0-666D-41C8-8132-BF9D19A916F7}" type="presParOf" srcId="{8C062566-44A0-4C37-BFCA-95A74435C4E4}" destId="{65DFD801-98D3-41A9-9482-416F2212E464}" srcOrd="0" destOrd="0" presId="urn:microsoft.com/office/officeart/2005/8/layout/cycle7"/>
    <dgm:cxn modelId="{0487438D-472A-49A6-B47D-B60BD9A1AC44}" type="presParOf" srcId="{8C062566-44A0-4C37-BFCA-95A74435C4E4}" destId="{35EE2C77-BAA3-4761-B26C-6335899228CC}" srcOrd="1" destOrd="0" presId="urn:microsoft.com/office/officeart/2005/8/layout/cycle7"/>
    <dgm:cxn modelId="{57CEAA67-2976-439A-842F-CFBE37EFDCA7}" type="presParOf" srcId="{35EE2C77-BAA3-4761-B26C-6335899228CC}" destId="{9B477CCA-D179-4E76-B738-EEB05E393374}" srcOrd="0" destOrd="0" presId="urn:microsoft.com/office/officeart/2005/8/layout/cycle7"/>
    <dgm:cxn modelId="{E7708F63-B5F5-41F6-938E-B1FB761ED520}" type="presParOf" srcId="{8C062566-44A0-4C37-BFCA-95A74435C4E4}" destId="{4898356B-71C3-421E-BA44-D85A31C9D286}" srcOrd="2" destOrd="0" presId="urn:microsoft.com/office/officeart/2005/8/layout/cycle7"/>
    <dgm:cxn modelId="{4E7585FE-052B-4484-8019-6105C686F154}" type="presParOf" srcId="{8C062566-44A0-4C37-BFCA-95A74435C4E4}" destId="{75E4A7CF-AD29-40D5-B728-F6E43B065C73}" srcOrd="3" destOrd="0" presId="urn:microsoft.com/office/officeart/2005/8/layout/cycle7"/>
    <dgm:cxn modelId="{3147FAA8-8715-4048-8206-01E2B020B16D}" type="presParOf" srcId="{75E4A7CF-AD29-40D5-B728-F6E43B065C73}" destId="{AFE3A6B5-949E-4D74-9FF0-25FCF206E900}" srcOrd="0" destOrd="0" presId="urn:microsoft.com/office/officeart/2005/8/layout/cycle7"/>
    <dgm:cxn modelId="{62C7478E-3313-407C-8021-9CAB7E2A8A6F}" type="presParOf" srcId="{8C062566-44A0-4C37-BFCA-95A74435C4E4}" destId="{3FA6BF39-7F55-40D4-88AE-5D5C85E8F5AA}" srcOrd="4" destOrd="0" presId="urn:microsoft.com/office/officeart/2005/8/layout/cycle7"/>
    <dgm:cxn modelId="{0DE5F253-7328-4FBD-8B4D-6C850DB1C041}" type="presParOf" srcId="{8C062566-44A0-4C37-BFCA-95A74435C4E4}" destId="{FE058594-32D0-4BB6-9CFA-E77DA4B15B07}" srcOrd="5" destOrd="0" presId="urn:microsoft.com/office/officeart/2005/8/layout/cycle7"/>
    <dgm:cxn modelId="{08E448AF-6903-4CBF-B0CB-BB46287279DD}" type="presParOf" srcId="{FE058594-32D0-4BB6-9CFA-E77DA4B15B07}" destId="{8D1B1EF8-F438-4BB1-AB01-66C313FEFD2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F28E12-2FD8-479F-A622-8EDD91602FC5}">
      <dsp:nvSpPr>
        <dsp:cNvPr id="0" name=""/>
        <dsp:cNvSpPr/>
      </dsp:nvSpPr>
      <dsp:spPr>
        <a:xfrm>
          <a:off x="282570" y="4186"/>
          <a:ext cx="4410363" cy="24822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SEPTEMBER - Recruitment of class reps</a:t>
          </a:r>
          <a:endParaRPr lang="en-US" sz="1100" b="1" kern="1200" dirty="0"/>
        </a:p>
      </dsp:txBody>
      <dsp:txXfrm>
        <a:off x="289840" y="11456"/>
        <a:ext cx="4395823" cy="233686"/>
      </dsp:txXfrm>
    </dsp:sp>
    <dsp:sp modelId="{E5B8B725-3A1F-40DC-BB3E-B47363967816}">
      <dsp:nvSpPr>
        <dsp:cNvPr id="0" name=""/>
        <dsp:cNvSpPr/>
      </dsp:nvSpPr>
      <dsp:spPr>
        <a:xfrm rot="5400000">
          <a:off x="2281016" y="279977"/>
          <a:ext cx="413471" cy="4961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2338903" y="321324"/>
        <a:ext cx="297699" cy="289430"/>
      </dsp:txXfrm>
    </dsp:sp>
    <dsp:sp modelId="{607A8FA2-0688-41A6-BCB8-19F4C79E141A}">
      <dsp:nvSpPr>
        <dsp:cNvPr id="0" name=""/>
        <dsp:cNvSpPr/>
      </dsp:nvSpPr>
      <dsp:spPr>
        <a:xfrm>
          <a:off x="282570" y="803708"/>
          <a:ext cx="4410363" cy="874817"/>
        </a:xfrm>
        <a:prstGeom prst="roundRect">
          <a:avLst>
            <a:gd name="adj" fmla="val 10000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Early OCTOBER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Students marked as class reps on SITS via Class Rep Maintenance function on UHI records</a:t>
          </a:r>
          <a:r>
            <a:rPr lang="en-US" sz="1400" kern="1200" dirty="0" smtClean="0"/>
            <a:t>.</a:t>
          </a:r>
          <a:endParaRPr lang="en-US" sz="1400" kern="1200" dirty="0"/>
        </a:p>
      </dsp:txBody>
      <dsp:txXfrm>
        <a:off x="308193" y="829331"/>
        <a:ext cx="4359117" cy="823571"/>
      </dsp:txXfrm>
    </dsp:sp>
    <dsp:sp modelId="{5AFF386A-8ED1-4FDD-8E09-C2BF1059B7DE}">
      <dsp:nvSpPr>
        <dsp:cNvPr id="0" name=""/>
        <dsp:cNvSpPr/>
      </dsp:nvSpPr>
      <dsp:spPr>
        <a:xfrm rot="5400000">
          <a:off x="2281016" y="1706091"/>
          <a:ext cx="413471" cy="4961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2338903" y="1747438"/>
        <a:ext cx="297699" cy="289430"/>
      </dsp:txXfrm>
    </dsp:sp>
    <dsp:sp modelId="{E85DF0B3-B407-4BCD-B6A3-4FF1E3E0C929}">
      <dsp:nvSpPr>
        <dsp:cNvPr id="0" name=""/>
        <dsp:cNvSpPr/>
      </dsp:nvSpPr>
      <dsp:spPr>
        <a:xfrm>
          <a:off x="282570" y="2229821"/>
          <a:ext cx="4410363" cy="1246457"/>
        </a:xfrm>
        <a:prstGeom prst="roundRect">
          <a:avLst>
            <a:gd name="adj" fmla="val 10000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Mid OCTOBER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Programme</a:t>
          </a:r>
          <a:r>
            <a:rPr lang="en-US" sz="1400" kern="1200" dirty="0"/>
            <a:t> Leaders requested to check Bridge Report '</a:t>
          </a:r>
          <a:r>
            <a:rPr lang="en-GB" sz="1400" b="0" i="0" kern="1200" dirty="0"/>
            <a:t>STU011 Class Reps by Course' and notify Student Development Officer if any changes/additions are required.  </a:t>
          </a:r>
          <a:endParaRPr lang="en-US" sz="1200" kern="1200" dirty="0"/>
        </a:p>
      </dsp:txBody>
      <dsp:txXfrm>
        <a:off x="319077" y="2266328"/>
        <a:ext cx="4337349" cy="1173443"/>
      </dsp:txXfrm>
    </dsp:sp>
    <dsp:sp modelId="{AAB82228-0777-4E81-A014-05B84B3DF3C5}">
      <dsp:nvSpPr>
        <dsp:cNvPr id="0" name=""/>
        <dsp:cNvSpPr/>
      </dsp:nvSpPr>
      <dsp:spPr>
        <a:xfrm rot="5400000">
          <a:off x="2281016" y="3503843"/>
          <a:ext cx="413471" cy="4961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2338903" y="3545190"/>
        <a:ext cx="297699" cy="289430"/>
      </dsp:txXfrm>
    </dsp:sp>
    <dsp:sp modelId="{4D7D2F6E-1D9E-4197-8DB0-9FCBDC20B98B}">
      <dsp:nvSpPr>
        <dsp:cNvPr id="0" name=""/>
        <dsp:cNvSpPr/>
      </dsp:nvSpPr>
      <dsp:spPr>
        <a:xfrm>
          <a:off x="282570" y="4027574"/>
          <a:ext cx="4410363" cy="1474483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Early NOVEMBER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Student Engagement staff to check Bridge Report '</a:t>
          </a:r>
          <a:r>
            <a:rPr lang="en-GB" sz="1400" b="0" i="0" kern="1200" dirty="0"/>
            <a:t>STU010 Class Reps by Course' for any changes/additions and update local records.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i="0" kern="1200" dirty="0"/>
            <a:t>  Additional students should be invited to any future training sessions or asked to enrol onto the online training.    </a:t>
          </a:r>
          <a:endParaRPr lang="en-US" sz="1400" kern="1200" dirty="0"/>
        </a:p>
      </dsp:txBody>
      <dsp:txXfrm>
        <a:off x="325756" y="4070760"/>
        <a:ext cx="4323991" cy="13881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FD801-98D3-41A9-9482-416F2212E464}">
      <dsp:nvSpPr>
        <dsp:cNvPr id="0" name=""/>
        <dsp:cNvSpPr/>
      </dsp:nvSpPr>
      <dsp:spPr>
        <a:xfrm>
          <a:off x="1410553" y="819"/>
          <a:ext cx="1664628" cy="832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Class Reps</a:t>
          </a:r>
          <a:endParaRPr lang="en-US" sz="1600" kern="1200" dirty="0"/>
        </a:p>
      </dsp:txBody>
      <dsp:txXfrm>
        <a:off x="1434931" y="25197"/>
        <a:ext cx="1615872" cy="783558"/>
      </dsp:txXfrm>
    </dsp:sp>
    <dsp:sp modelId="{35EE2C77-BAA3-4761-B26C-6335899228CC}">
      <dsp:nvSpPr>
        <dsp:cNvPr id="0" name=""/>
        <dsp:cNvSpPr/>
      </dsp:nvSpPr>
      <dsp:spPr>
        <a:xfrm rot="3600000">
          <a:off x="2496487" y="1461333"/>
          <a:ext cx="866869" cy="291310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583880" y="1519595"/>
        <a:ext cx="692083" cy="174786"/>
      </dsp:txXfrm>
    </dsp:sp>
    <dsp:sp modelId="{4898356B-71C3-421E-BA44-D85A31C9D286}">
      <dsp:nvSpPr>
        <dsp:cNvPr id="0" name=""/>
        <dsp:cNvSpPr/>
      </dsp:nvSpPr>
      <dsp:spPr>
        <a:xfrm>
          <a:off x="2784661" y="2380843"/>
          <a:ext cx="1664628" cy="832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Student Engagement staff</a:t>
          </a:r>
          <a:endParaRPr lang="en-US" sz="1600" kern="1200" dirty="0"/>
        </a:p>
      </dsp:txBody>
      <dsp:txXfrm>
        <a:off x="2809039" y="2405221"/>
        <a:ext cx="1615872" cy="783558"/>
      </dsp:txXfrm>
    </dsp:sp>
    <dsp:sp modelId="{75E4A7CF-AD29-40D5-B728-F6E43B065C73}">
      <dsp:nvSpPr>
        <dsp:cNvPr id="0" name=""/>
        <dsp:cNvSpPr/>
      </dsp:nvSpPr>
      <dsp:spPr>
        <a:xfrm rot="10800000">
          <a:off x="1809433" y="2651345"/>
          <a:ext cx="866869" cy="291310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1896826" y="2709607"/>
        <a:ext cx="692083" cy="174786"/>
      </dsp:txXfrm>
    </dsp:sp>
    <dsp:sp modelId="{3FA6BF39-7F55-40D4-88AE-5D5C85E8F5AA}">
      <dsp:nvSpPr>
        <dsp:cNvPr id="0" name=""/>
        <dsp:cNvSpPr/>
      </dsp:nvSpPr>
      <dsp:spPr>
        <a:xfrm>
          <a:off x="36446" y="2380843"/>
          <a:ext cx="1664628" cy="832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Programme</a:t>
          </a:r>
          <a:r>
            <a:rPr lang="en-US" sz="1600" kern="1200" dirty="0" smtClean="0"/>
            <a:t> Leaders</a:t>
          </a:r>
          <a:endParaRPr lang="en-US" sz="1600" kern="1200" dirty="0"/>
        </a:p>
      </dsp:txBody>
      <dsp:txXfrm>
        <a:off x="60824" y="2405221"/>
        <a:ext cx="1615872" cy="783558"/>
      </dsp:txXfrm>
    </dsp:sp>
    <dsp:sp modelId="{FE058594-32D0-4BB6-9CFA-E77DA4B15B07}">
      <dsp:nvSpPr>
        <dsp:cNvPr id="0" name=""/>
        <dsp:cNvSpPr/>
      </dsp:nvSpPr>
      <dsp:spPr>
        <a:xfrm rot="18000000">
          <a:off x="1122379" y="1461333"/>
          <a:ext cx="866869" cy="291310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209772" y="1519595"/>
        <a:ext cx="692083" cy="174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27C60-2D28-4EC2-A9D2-6524239B1839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082F7-B5CB-4CA0-B55F-B3C22A58B2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4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4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63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06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32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01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15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00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23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28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73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21E7-471E-499B-92DB-B236707EE0D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9234E-7601-4D26-A38D-5B8B93AA1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47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bridge-bi.sp.uhi.ac.uk/Bridge/ReportStore/SRO/STU011_Class_Reps_By_Course_For_Programme_Leaders.rdl" TargetMode="External"/><Relationship Id="rId13" Type="http://schemas.microsoft.com/office/2007/relationships/diagramDrawing" Target="../diagrams/drawing2.xml"/><Relationship Id="rId3" Type="http://schemas.openxmlformats.org/officeDocument/2006/relationships/diagramLayout" Target="../diagrams/layout1.xml"/><Relationship Id="rId7" Type="http://schemas.openxmlformats.org/officeDocument/2006/relationships/hyperlink" Target="https://bridge-bi.sp.uhi.ac.uk/Bridge/ReportStore/SRO/STU010_Class_Reps_By_Course.rdl" TargetMode="External"/><Relationship Id="rId12" Type="http://schemas.openxmlformats.org/officeDocument/2006/relationships/diagramColors" Target="../diagrams/colors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QuickStyle" Target="../diagrams/quickStyle2.xml"/><Relationship Id="rId5" Type="http://schemas.openxmlformats.org/officeDocument/2006/relationships/diagramColors" Target="../diagrams/colors1.xml"/><Relationship Id="rId10" Type="http://schemas.openxmlformats.org/officeDocument/2006/relationships/diagramLayout" Target="../diagrams/layout2.xml"/><Relationship Id="rId4" Type="http://schemas.openxmlformats.org/officeDocument/2006/relationships/diagramQuickStyle" Target="../diagrams/quickStyle1.xml"/><Relationship Id="rId9" Type="http://schemas.openxmlformats.org/officeDocument/2006/relationships/diagramData" Target="../diagrams/data2.xml"/><Relationship Id="rId1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39" y="5494254"/>
            <a:ext cx="6077761" cy="11351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6176435"/>
            <a:ext cx="5434149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600162"/>
            <a:ext cx="2181497" cy="461665"/>
          </a:xfrm>
          <a:prstGeom prst="rect">
            <a:avLst/>
          </a:prstGeom>
          <a:solidFill>
            <a:srgbClr val="FF3399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6756" y="541866"/>
            <a:ext cx="1080295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u="sng" dirty="0"/>
              <a:t>Creating a learning community for online and distance students</a:t>
            </a:r>
            <a:endParaRPr lang="en-GB" sz="2800" b="1" u="sng" dirty="0"/>
          </a:p>
          <a:p>
            <a:pPr algn="ctr"/>
            <a:endParaRPr lang="en-GB" sz="2800" b="1" dirty="0"/>
          </a:p>
          <a:p>
            <a:pPr algn="ctr"/>
            <a:endParaRPr lang="en-GB" sz="3200" b="1" dirty="0"/>
          </a:p>
          <a:p>
            <a:pPr algn="ctr"/>
            <a:endParaRPr lang="en-GB" sz="3200" b="1" dirty="0" smtClean="0"/>
          </a:p>
          <a:p>
            <a:pPr algn="ctr"/>
            <a:r>
              <a:rPr lang="en-GB" sz="3600" b="1" dirty="0" smtClean="0"/>
              <a:t>Using </a:t>
            </a:r>
            <a:r>
              <a:rPr lang="en-GB" sz="3600" b="1" dirty="0"/>
              <a:t>student representatives to increase engagement </a:t>
            </a:r>
            <a:endParaRPr lang="en-GB" sz="3600" b="1" dirty="0" smtClean="0"/>
          </a:p>
          <a:p>
            <a:endParaRPr lang="en-IE" dirty="0" smtClean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r>
              <a:rPr lang="en-IE" sz="2400" dirty="0" smtClean="0"/>
              <a:t>Welcome and Introductions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792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Supporting Reps</a:t>
            </a:r>
            <a:br>
              <a:rPr lang="en-IE" dirty="0" smtClean="0"/>
            </a:br>
            <a:r>
              <a:rPr lang="en-IE" sz="2800" dirty="0" smtClean="0"/>
              <a:t>- Removing Barriers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149532" y="2081349"/>
            <a:ext cx="5181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Online reps should have the chance to have comparable experiences as face to face students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Make sure local (</a:t>
            </a:r>
            <a:r>
              <a:rPr lang="en-IE" dirty="0" err="1" smtClean="0"/>
              <a:t>ie</a:t>
            </a:r>
            <a:r>
              <a:rPr lang="en-IE" dirty="0" smtClean="0"/>
              <a:t>: face to face meetings) are VC accessible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Ensure networked reps are being included in local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Online rep meetings - frequency</a:t>
            </a:r>
          </a:p>
          <a:p>
            <a:r>
              <a:rPr lang="en-IE" dirty="0"/>
              <a:t>	</a:t>
            </a:r>
            <a:r>
              <a:rPr lang="en-IE" dirty="0" smtClean="0"/>
              <a:t>	        - responsibility (FTOs, SNOs) </a:t>
            </a:r>
          </a:p>
          <a:p>
            <a:r>
              <a:rPr lang="en-IE" dirty="0"/>
              <a:t>	</a:t>
            </a:r>
            <a:r>
              <a:rPr lang="en-IE" dirty="0" smtClean="0"/>
              <a:t>	        </a:t>
            </a: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314" y="6062862"/>
            <a:ext cx="3744686" cy="699397"/>
          </a:xfrm>
          <a:prstGeom prst="rect">
            <a:avLst/>
          </a:prstGeom>
        </p:spPr>
      </p:pic>
      <p:pic>
        <p:nvPicPr>
          <p:cNvPr id="4098" name="Picture 2" descr="Image may contain: 4 people, people smiling, indo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93" y="1479824"/>
            <a:ext cx="3814987" cy="381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4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Closing the feedback loop</a:t>
            </a:r>
            <a:endParaRPr lang="en-GB" dirty="0"/>
          </a:p>
        </p:txBody>
      </p:sp>
      <p:sp>
        <p:nvSpPr>
          <p:cNvPr id="4" name="_s3076"/>
          <p:cNvSpPr>
            <a:spLocks noChangeArrowheads="1"/>
          </p:cNvSpPr>
          <p:nvPr/>
        </p:nvSpPr>
        <p:spPr bwMode="auto">
          <a:xfrm>
            <a:off x="8822909" y="2055813"/>
            <a:ext cx="1875790" cy="2015490"/>
          </a:xfrm>
          <a:custGeom>
            <a:avLst/>
            <a:gdLst>
              <a:gd name="T0" fmla="*/ 882402 w 21600"/>
              <a:gd name="T1" fmla="*/ 43568 h 21600"/>
              <a:gd name="T2" fmla="*/ 552769 w 21600"/>
              <a:gd name="T3" fmla="*/ 462316 h 21600"/>
              <a:gd name="T4" fmla="*/ 985151 w 21600"/>
              <a:gd name="T5" fmla="*/ 455212 h 21600"/>
              <a:gd name="T6" fmla="*/ 1449063 w 21600"/>
              <a:gd name="T7" fmla="*/ -295385 h 21600"/>
              <a:gd name="T8" fmla="*/ 1851458 w 21600"/>
              <a:gd name="T9" fmla="*/ 321668 h 21600"/>
              <a:gd name="T10" fmla="*/ 1276749 w 21600"/>
              <a:gd name="T11" fmla="*/ 753912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2050" y="3709"/>
                </a:moveTo>
                <a:cubicBezTo>
                  <a:pt x="11637" y="3636"/>
                  <a:pt x="11219" y="3600"/>
                  <a:pt x="10800" y="3600"/>
                </a:cubicBezTo>
                <a:cubicBezTo>
                  <a:pt x="9107" y="3599"/>
                  <a:pt x="7468" y="4196"/>
                  <a:pt x="6171" y="5284"/>
                </a:cubicBezTo>
                <a:lnTo>
                  <a:pt x="3857" y="2526"/>
                </a:lnTo>
                <a:cubicBezTo>
                  <a:pt x="5802" y="894"/>
                  <a:pt x="8260" y="-1"/>
                  <a:pt x="10800" y="0"/>
                </a:cubicBezTo>
                <a:cubicBezTo>
                  <a:pt x="11428" y="0"/>
                  <a:pt x="12056" y="54"/>
                  <a:pt x="12675" y="164"/>
                </a:cubicBezTo>
                <a:lnTo>
                  <a:pt x="13144" y="-2495"/>
                </a:lnTo>
                <a:lnTo>
                  <a:pt x="16794" y="2717"/>
                </a:lnTo>
                <a:lnTo>
                  <a:pt x="11581" y="6368"/>
                </a:lnTo>
                <a:lnTo>
                  <a:pt x="12050" y="3709"/>
                </a:lnTo>
                <a:close/>
              </a:path>
            </a:pathLst>
          </a:cu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en-GB"/>
          </a:p>
        </p:txBody>
      </p:sp>
      <p:sp>
        <p:nvSpPr>
          <p:cNvPr id="5" name="_s3077"/>
          <p:cNvSpPr>
            <a:spLocks noChangeArrowheads="1"/>
          </p:cNvSpPr>
          <p:nvPr/>
        </p:nvSpPr>
        <p:spPr bwMode="auto">
          <a:xfrm rot="7200000">
            <a:off x="9051236" y="2551674"/>
            <a:ext cx="2015490" cy="1875790"/>
          </a:xfrm>
          <a:custGeom>
            <a:avLst/>
            <a:gdLst>
              <a:gd name="T0" fmla="*/ 947599 w 21600"/>
              <a:gd name="T1" fmla="*/ 40570 h 21600"/>
              <a:gd name="T2" fmla="*/ 593611 w 21600"/>
              <a:gd name="T3" fmla="*/ 430507 h 21600"/>
              <a:gd name="T4" fmla="*/ 1057940 w 21600"/>
              <a:gd name="T5" fmla="*/ 423893 h 21600"/>
              <a:gd name="T6" fmla="*/ 1556128 w 21600"/>
              <a:gd name="T7" fmla="*/ -275062 h 21600"/>
              <a:gd name="T8" fmla="*/ 1988254 w 21600"/>
              <a:gd name="T9" fmla="*/ 299536 h 21600"/>
              <a:gd name="T10" fmla="*/ 1371083 w 21600"/>
              <a:gd name="T11" fmla="*/ 70204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2050" y="3709"/>
                </a:moveTo>
                <a:cubicBezTo>
                  <a:pt x="11637" y="3636"/>
                  <a:pt x="11219" y="3600"/>
                  <a:pt x="10800" y="3600"/>
                </a:cubicBezTo>
                <a:cubicBezTo>
                  <a:pt x="9107" y="3599"/>
                  <a:pt x="7468" y="4196"/>
                  <a:pt x="6171" y="5284"/>
                </a:cubicBezTo>
                <a:lnTo>
                  <a:pt x="3857" y="2526"/>
                </a:lnTo>
                <a:cubicBezTo>
                  <a:pt x="5802" y="894"/>
                  <a:pt x="8260" y="-1"/>
                  <a:pt x="10800" y="0"/>
                </a:cubicBezTo>
                <a:cubicBezTo>
                  <a:pt x="11428" y="0"/>
                  <a:pt x="12056" y="54"/>
                  <a:pt x="12675" y="164"/>
                </a:cubicBezTo>
                <a:lnTo>
                  <a:pt x="13144" y="-2495"/>
                </a:lnTo>
                <a:lnTo>
                  <a:pt x="16794" y="2717"/>
                </a:lnTo>
                <a:lnTo>
                  <a:pt x="11581" y="6368"/>
                </a:lnTo>
                <a:lnTo>
                  <a:pt x="12050" y="3709"/>
                </a:lnTo>
                <a:close/>
              </a:path>
            </a:pathLst>
          </a:cu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en-GB"/>
          </a:p>
        </p:txBody>
      </p:sp>
      <p:sp>
        <p:nvSpPr>
          <p:cNvPr id="6" name="_s3078"/>
          <p:cNvSpPr>
            <a:spLocks noChangeArrowheads="1"/>
          </p:cNvSpPr>
          <p:nvPr/>
        </p:nvSpPr>
        <p:spPr bwMode="auto">
          <a:xfrm rot="-7200000">
            <a:off x="8606771" y="2486522"/>
            <a:ext cx="2015490" cy="1875790"/>
          </a:xfrm>
          <a:custGeom>
            <a:avLst/>
            <a:gdLst>
              <a:gd name="T0" fmla="*/ 947599 w 21600"/>
              <a:gd name="T1" fmla="*/ 40570 h 21600"/>
              <a:gd name="T2" fmla="*/ 593611 w 21600"/>
              <a:gd name="T3" fmla="*/ 430507 h 21600"/>
              <a:gd name="T4" fmla="*/ 1057940 w 21600"/>
              <a:gd name="T5" fmla="*/ 423893 h 21600"/>
              <a:gd name="T6" fmla="*/ 1556128 w 21600"/>
              <a:gd name="T7" fmla="*/ -275062 h 21600"/>
              <a:gd name="T8" fmla="*/ 1988254 w 21600"/>
              <a:gd name="T9" fmla="*/ 299536 h 21600"/>
              <a:gd name="T10" fmla="*/ 1371083 w 21600"/>
              <a:gd name="T11" fmla="*/ 70204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2050" y="3709"/>
                </a:moveTo>
                <a:cubicBezTo>
                  <a:pt x="11637" y="3636"/>
                  <a:pt x="11219" y="3600"/>
                  <a:pt x="10800" y="3600"/>
                </a:cubicBezTo>
                <a:cubicBezTo>
                  <a:pt x="9107" y="3599"/>
                  <a:pt x="7468" y="4196"/>
                  <a:pt x="6171" y="5284"/>
                </a:cubicBezTo>
                <a:lnTo>
                  <a:pt x="3857" y="2526"/>
                </a:lnTo>
                <a:cubicBezTo>
                  <a:pt x="5802" y="894"/>
                  <a:pt x="8260" y="-1"/>
                  <a:pt x="10800" y="0"/>
                </a:cubicBezTo>
                <a:cubicBezTo>
                  <a:pt x="11428" y="0"/>
                  <a:pt x="12056" y="54"/>
                  <a:pt x="12675" y="164"/>
                </a:cubicBezTo>
                <a:lnTo>
                  <a:pt x="13144" y="-2495"/>
                </a:lnTo>
                <a:lnTo>
                  <a:pt x="16794" y="2717"/>
                </a:lnTo>
                <a:lnTo>
                  <a:pt x="11581" y="6368"/>
                </a:lnTo>
                <a:lnTo>
                  <a:pt x="12050" y="3709"/>
                </a:lnTo>
                <a:close/>
              </a:path>
            </a:pathLst>
          </a:cu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en-GB"/>
          </a:p>
        </p:txBody>
      </p:sp>
      <p:sp>
        <p:nvSpPr>
          <p:cNvPr id="7" name="_s3079"/>
          <p:cNvSpPr>
            <a:spLocks noChangeArrowheads="1"/>
          </p:cNvSpPr>
          <p:nvPr/>
        </p:nvSpPr>
        <p:spPr bwMode="auto">
          <a:xfrm>
            <a:off x="10490452" y="2474238"/>
            <a:ext cx="752475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Gill Sans MT" panose="020B0502020104020203" pitchFamily="34" charset="0"/>
              </a:rPr>
              <a:t>Identify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Gill Sans MT" panose="020B0502020104020203" pitchFamily="34" charset="0"/>
              </a:rPr>
              <a:t>the issue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_s3080"/>
          <p:cNvSpPr>
            <a:spLocks noChangeArrowheads="1"/>
          </p:cNvSpPr>
          <p:nvPr/>
        </p:nvSpPr>
        <p:spPr bwMode="auto">
          <a:xfrm>
            <a:off x="9280926" y="4362080"/>
            <a:ext cx="1001713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Gill Sans MT" panose="020B0502020104020203" pitchFamily="34" charset="0"/>
              </a:rPr>
              <a:t>Develop and implement the solution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_s3081"/>
          <p:cNvSpPr>
            <a:spLocks noChangeArrowheads="1"/>
          </p:cNvSpPr>
          <p:nvPr/>
        </p:nvSpPr>
        <p:spPr bwMode="auto">
          <a:xfrm>
            <a:off x="8528450" y="2490921"/>
            <a:ext cx="79843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Gill Sans MT" panose="020B0502020104020203" pitchFamily="34" charset="0"/>
              </a:rPr>
              <a:t>Feedback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923109" y="1985554"/>
            <a:ext cx="62962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Closing the feedback loop is the final stage in ensuring the class rep system is effective – students must know their voice has an 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ODL students should be given the same opportunities as face to face students to feedback and get input from other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Online spaces/forums (</a:t>
            </a:r>
            <a:r>
              <a:rPr lang="en-IE" dirty="0" err="1" smtClean="0"/>
              <a:t>eg</a:t>
            </a:r>
            <a:r>
              <a:rPr lang="en-IE" dirty="0" smtClean="0"/>
              <a:t>: blackboard spaces) could facilitate this – programme led or HISA led?</a:t>
            </a:r>
          </a:p>
          <a:p>
            <a:endParaRPr lang="en-IE" dirty="0" smtClean="0"/>
          </a:p>
          <a:p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endParaRPr lang="en-IE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314" y="6062862"/>
            <a:ext cx="3744686" cy="69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8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39" y="5494254"/>
            <a:ext cx="6077761" cy="11351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5471"/>
            <a:ext cx="6497782" cy="584775"/>
          </a:xfrm>
          <a:prstGeom prst="rect">
            <a:avLst/>
          </a:prstGeom>
          <a:solidFill>
            <a:srgbClr val="FF379B"/>
          </a:solidFill>
        </p:spPr>
        <p:txBody>
          <a:bodyPr wrap="square" rtlCol="0">
            <a:spAutoFit/>
          </a:bodyPr>
          <a:lstStyle/>
          <a:p>
            <a:r>
              <a:rPr lang="en-IE" sz="3200" dirty="0" smtClean="0">
                <a:solidFill>
                  <a:schemeClr val="bg1"/>
                </a:solidFill>
              </a:rPr>
              <a:t>HISA Strategic Aim and Objectives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0436" y="1357744"/>
            <a:ext cx="10460182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Aim</a:t>
            </a:r>
            <a:r>
              <a:rPr lang="en-IE" sz="2000" dirty="0"/>
              <a:t>: </a:t>
            </a:r>
            <a:r>
              <a:rPr lang="en-IE" sz="2000" b="1" dirty="0"/>
              <a:t>To create a HISA Class Rep vision for adoption and implementation across UHI and its academic partners.</a:t>
            </a:r>
            <a:endParaRPr lang="en-GB" sz="2000" b="1" dirty="0"/>
          </a:p>
          <a:p>
            <a:endParaRPr lang="en-IE" sz="2000" dirty="0" smtClean="0"/>
          </a:p>
          <a:p>
            <a:r>
              <a:rPr lang="en-IE" sz="2000" dirty="0" smtClean="0"/>
              <a:t>Key </a:t>
            </a:r>
            <a:r>
              <a:rPr lang="en-IE" sz="2000" dirty="0"/>
              <a:t>objectives</a:t>
            </a:r>
            <a:r>
              <a:rPr lang="en-IE" sz="2000" dirty="0" smtClean="0"/>
              <a:t>:</a:t>
            </a:r>
          </a:p>
          <a:p>
            <a:endParaRPr lang="en-GB" sz="8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Work with SPARQS, NUS and UHI to deliver best possible experience for all class representatives</a:t>
            </a:r>
            <a:endParaRPr lang="en-GB" sz="20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Ensure training, induction and on-going support for class reps</a:t>
            </a:r>
            <a:endParaRPr lang="en-GB" sz="20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Support two-way communication between HISA and class reps through the representative structures of HISA</a:t>
            </a:r>
            <a:endParaRPr lang="en-GB" sz="20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Identify trends and patterns across the university to feed into regional-level discussions to enable university-wide improvement</a:t>
            </a:r>
            <a:endParaRPr lang="en-GB" sz="20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Develop structures and processes to enable, strengthen and sustain the relationship between class reps, local deputes, SNOs and regional officers</a:t>
            </a:r>
            <a:r>
              <a:rPr lang="en-IE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2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39" y="5494254"/>
            <a:ext cx="6077761" cy="11351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5471"/>
            <a:ext cx="7301345" cy="584775"/>
          </a:xfrm>
          <a:prstGeom prst="rect">
            <a:avLst/>
          </a:prstGeom>
          <a:solidFill>
            <a:srgbClr val="F20079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we know about class rep systems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 rot="10800000" flipH="1" flipV="1">
            <a:off x="849511" y="1020173"/>
            <a:ext cx="10529455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/>
              <a:t>HISA mapping exercise identified the following</a:t>
            </a:r>
            <a:r>
              <a:rPr lang="en-IE" sz="2000" dirty="0" smtClean="0"/>
              <a:t>:</a:t>
            </a:r>
          </a:p>
          <a:p>
            <a:endParaRPr lang="en-GB" sz="2000" dirty="0"/>
          </a:p>
          <a:p>
            <a:pPr lvl="0">
              <a:spcAft>
                <a:spcPts val="600"/>
              </a:spcAft>
            </a:pPr>
            <a:r>
              <a:rPr lang="en-IE" sz="2000" dirty="0" smtClean="0"/>
              <a:t>Differences among academic partners: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 smtClean="0"/>
              <a:t>Class </a:t>
            </a:r>
            <a:r>
              <a:rPr lang="en-IE" sz="2000" dirty="0"/>
              <a:t>rep systems; numbers; training; collating and </a:t>
            </a:r>
            <a:r>
              <a:rPr lang="en-IE" sz="2000" dirty="0" smtClean="0"/>
              <a:t>recording and format </a:t>
            </a:r>
            <a:r>
              <a:rPr lang="en-IE" sz="2000" dirty="0"/>
              <a:t>of class rep meetings varies across </a:t>
            </a:r>
            <a:r>
              <a:rPr lang="en-IE" sz="2000" dirty="0" smtClean="0"/>
              <a:t>academic partners.</a:t>
            </a:r>
            <a:endParaRPr lang="en-GB" sz="20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How a class is defined varies between academic </a:t>
            </a:r>
            <a:r>
              <a:rPr lang="en-IE" sz="2000" dirty="0" smtClean="0"/>
              <a:t>partners. Reps </a:t>
            </a:r>
            <a:r>
              <a:rPr lang="en-IE" sz="2000" dirty="0"/>
              <a:t>cover courses; centres; campuses.</a:t>
            </a:r>
            <a:endParaRPr lang="en-GB" sz="20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There are some class reps for online </a:t>
            </a:r>
            <a:r>
              <a:rPr lang="en-IE" sz="2000" dirty="0" smtClean="0"/>
              <a:t>courses - but </a:t>
            </a:r>
            <a:r>
              <a:rPr lang="en-IE" sz="2000" dirty="0"/>
              <a:t>appear to be few and far </a:t>
            </a:r>
            <a:r>
              <a:rPr lang="en-IE" sz="2000" dirty="0" smtClean="0"/>
              <a:t>between</a:t>
            </a:r>
          </a:p>
          <a:p>
            <a:pPr lvl="0"/>
            <a:endParaRPr lang="en-IE" sz="2000" dirty="0"/>
          </a:p>
          <a:p>
            <a:pPr lvl="0">
              <a:spcAft>
                <a:spcPts val="600"/>
              </a:spcAft>
            </a:pPr>
            <a:r>
              <a:rPr lang="en-IE" sz="2000" dirty="0" smtClean="0"/>
              <a:t>Similarities between academic partners: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Class reps are </a:t>
            </a:r>
            <a:r>
              <a:rPr lang="en-IE" sz="2000" dirty="0" smtClean="0"/>
              <a:t>elected/selected in </a:t>
            </a:r>
            <a:r>
              <a:rPr lang="en-IE" sz="2000" dirty="0"/>
              <a:t>September and October </a:t>
            </a:r>
            <a:endParaRPr lang="en-GB" sz="20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The class reps system works the same for FE and HE class reps </a:t>
            </a:r>
            <a:endParaRPr lang="en-GB" sz="20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dirty="0"/>
              <a:t>The majority of partners hold class reps meetings once per </a:t>
            </a:r>
            <a:r>
              <a:rPr lang="en-IE" sz="2000" dirty="0" smtClean="0"/>
              <a:t>month</a:t>
            </a:r>
          </a:p>
          <a:p>
            <a:pPr lvl="0">
              <a:spcAft>
                <a:spcPts val="600"/>
              </a:spcAft>
            </a:pPr>
            <a:endParaRPr lang="en-IE" dirty="0"/>
          </a:p>
          <a:p>
            <a:pPr lvl="0"/>
            <a:endParaRPr lang="en-GB" dirty="0"/>
          </a:p>
          <a:p>
            <a:pPr lvl="0"/>
            <a:endParaRPr lang="en-IE" dirty="0" smtClean="0"/>
          </a:p>
          <a:p>
            <a:pPr lvl="0"/>
            <a:endParaRPr lang="en-IE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05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39" y="5494254"/>
            <a:ext cx="6077761" cy="11351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5471"/>
            <a:ext cx="8631382" cy="584775"/>
          </a:xfrm>
          <a:prstGeom prst="rect">
            <a:avLst/>
          </a:prstGeom>
          <a:solidFill>
            <a:srgbClr val="F20079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3200" dirty="0" smtClean="0">
                <a:solidFill>
                  <a:prstClr val="white"/>
                </a:solidFill>
                <a:latin typeface="Calibri" panose="020F0502020204030204"/>
              </a:rPr>
              <a:t>HISA CLASS REP VISION –  A work in progress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H="1" flipV="1">
            <a:off x="665018" y="833870"/>
            <a:ext cx="10404764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 smtClean="0"/>
          </a:p>
          <a:p>
            <a:endParaRPr lang="en-IE" dirty="0"/>
          </a:p>
          <a:p>
            <a:r>
              <a:rPr lang="en-IE" sz="2000" dirty="0" smtClean="0"/>
              <a:t>Students </a:t>
            </a:r>
            <a:r>
              <a:rPr lang="en-IE" sz="2000" dirty="0"/>
              <a:t>voted Class Reps as one of the three themes to be included in the 2018/19 Student Partnership </a:t>
            </a:r>
            <a:r>
              <a:rPr lang="en-IE" sz="2000" dirty="0" smtClean="0"/>
              <a:t>Agreement. </a:t>
            </a:r>
          </a:p>
          <a:p>
            <a:endParaRPr lang="en-IE" sz="2000" dirty="0"/>
          </a:p>
          <a:p>
            <a:r>
              <a:rPr lang="en-IE" sz="2000" dirty="0" smtClean="0"/>
              <a:t>HISA Vice President Higher Education, Sorcha Kirker, Lead Officer</a:t>
            </a:r>
          </a:p>
          <a:p>
            <a:endParaRPr lang="en-IE" sz="2000" dirty="0" smtClean="0"/>
          </a:p>
          <a:p>
            <a:r>
              <a:rPr lang="en-IE" sz="2000" dirty="0" smtClean="0"/>
              <a:t>Development of vision and  SPA theme will consider:</a:t>
            </a:r>
          </a:p>
          <a:p>
            <a:endParaRPr lang="en-IE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E" sz="2000" dirty="0" smtClean="0"/>
              <a:t>Recruitment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E" sz="2000" dirty="0" smtClean="0"/>
              <a:t>Processes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E" sz="2000" dirty="0" smtClean="0"/>
              <a:t>Training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E" sz="2000" dirty="0" smtClean="0"/>
              <a:t>Supporting Reps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E" sz="2000" dirty="0" smtClean="0"/>
              <a:t>Closing the feedback loop</a:t>
            </a:r>
          </a:p>
          <a:p>
            <a:endParaRPr lang="en-IE" dirty="0"/>
          </a:p>
          <a:p>
            <a:r>
              <a:rPr lang="en-IE" dirty="0" smtClean="0"/>
              <a:t> 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39" y="5494254"/>
            <a:ext cx="6077761" cy="11351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5471"/>
            <a:ext cx="2949677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IE" sz="3200" dirty="0" smtClean="0">
                <a:solidFill>
                  <a:schemeClr val="bg1"/>
                </a:solidFill>
              </a:rPr>
              <a:t>Becky </a:t>
            </a:r>
            <a:r>
              <a:rPr lang="en-IE" sz="3200" dirty="0" err="1" smtClean="0">
                <a:solidFill>
                  <a:schemeClr val="bg1"/>
                </a:solidFill>
              </a:rPr>
              <a:t>Poyner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2812" y="1741714"/>
            <a:ext cx="61656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My </a:t>
            </a:r>
            <a:r>
              <a:rPr lang="en-GB" dirty="0"/>
              <a:t>journey as a class representative so far</a:t>
            </a:r>
            <a:br>
              <a:rPr lang="en-GB" dirty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How I connect with my class?</a:t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Where is the support? </a:t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How effective is our system?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663" y="1287552"/>
            <a:ext cx="2507729" cy="376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9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39" y="5494254"/>
            <a:ext cx="6077761" cy="11351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5471"/>
            <a:ext cx="2949677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IE" sz="3200" dirty="0" smtClean="0">
                <a:solidFill>
                  <a:schemeClr val="bg1"/>
                </a:solidFill>
              </a:rPr>
              <a:t>Florence Jansen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2" y="1741714"/>
            <a:ext cx="61656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My </a:t>
            </a:r>
            <a:r>
              <a:rPr lang="en-GB" dirty="0"/>
              <a:t>journey as a class representative so far</a:t>
            </a:r>
            <a:br>
              <a:rPr lang="en-GB" dirty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How I connect with my class?</a:t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Where is the support? </a:t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How effective is our system?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790" y="1421539"/>
            <a:ext cx="3502672" cy="350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77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Recruitment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863634"/>
            <a:ext cx="40211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Traditionally done in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Part of HISA’s vision includes holding rep recruitment at </a:t>
            </a:r>
            <a:r>
              <a:rPr lang="en-IE" dirty="0" err="1" smtClean="0"/>
              <a:t>freshers</a:t>
            </a:r>
            <a:r>
              <a:rPr lang="en-IE" dirty="0" smtClean="0"/>
              <a:t> – this could still pick up networked reps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HISA intend to create an online video outlining the role of class reps that can be included in inductions (online or face to face)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314" y="6062862"/>
            <a:ext cx="3744686" cy="699397"/>
          </a:xfrm>
          <a:prstGeom prst="rect">
            <a:avLst/>
          </a:prstGeom>
        </p:spPr>
      </p:pic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491" y="1863634"/>
            <a:ext cx="5297801" cy="276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7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5117" y="365125"/>
            <a:ext cx="10628683" cy="1325563"/>
          </a:xfrm>
        </p:spPr>
        <p:txBody>
          <a:bodyPr/>
          <a:lstStyle/>
          <a:p>
            <a:r>
              <a:rPr lang="en-IE" dirty="0" smtClean="0"/>
              <a:t>Process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848897"/>
              </p:ext>
            </p:extLst>
          </p:nvPr>
        </p:nvGraphicFramePr>
        <p:xfrm>
          <a:off x="6778890" y="171744"/>
          <a:ext cx="4975505" cy="5506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5117" y="1523321"/>
            <a:ext cx="5653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New Bridge Reports in ‘Student Engagement’: </a:t>
            </a:r>
            <a:r>
              <a:rPr lang="en-GB" dirty="0" smtClean="0"/>
              <a:t> </a:t>
            </a:r>
          </a:p>
          <a:p>
            <a:r>
              <a:rPr lang="en-GB" dirty="0">
                <a:hlinkClick r:id="rId7"/>
              </a:rPr>
              <a:t>STU010_Class_Reps_By_Course</a:t>
            </a:r>
            <a:endParaRPr lang="en-GB" dirty="0">
              <a:hlinkClick r:id="rId8"/>
            </a:endParaRPr>
          </a:p>
          <a:p>
            <a:r>
              <a:rPr lang="en-GB" dirty="0" smtClean="0">
                <a:hlinkClick r:id="rId8"/>
              </a:rPr>
              <a:t>STU011_Class_Reps_By_Course_For_Programme_Leaders</a:t>
            </a:r>
            <a:endParaRPr lang="en-GB" dirty="0"/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948905" y="2848884"/>
          <a:ext cx="4485736" cy="3213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314" y="6062862"/>
            <a:ext cx="3744686" cy="69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89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Training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2016/17:  moved to a system of internally run training</a:t>
            </a:r>
          </a:p>
          <a:p>
            <a:r>
              <a:rPr lang="en-IE" dirty="0" smtClean="0"/>
              <a:t>2017/18:  introduced an online class rep training resource</a:t>
            </a:r>
          </a:p>
          <a:p>
            <a:pPr marL="0" indent="0">
              <a:buNone/>
            </a:pPr>
            <a:endParaRPr lang="en-IE" sz="1200" dirty="0" smtClean="0"/>
          </a:p>
          <a:p>
            <a:pPr marL="0" indent="0">
              <a:buNone/>
            </a:pPr>
            <a:r>
              <a:rPr lang="en-IE" dirty="0" smtClean="0"/>
              <a:t>	Training Statistics:</a:t>
            </a:r>
          </a:p>
          <a:p>
            <a:endParaRPr lang="en-IE" dirty="0" smtClean="0"/>
          </a:p>
          <a:p>
            <a:endParaRPr lang="en-IE" dirty="0"/>
          </a:p>
          <a:p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830238" y="3682116"/>
          <a:ext cx="800323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808">
                  <a:extLst>
                    <a:ext uri="{9D8B030D-6E8A-4147-A177-3AD203B41FA5}">
                      <a16:colId xmlns:a16="http://schemas.microsoft.com/office/drawing/2014/main" val="2185796607"/>
                    </a:ext>
                  </a:extLst>
                </a:gridCol>
                <a:gridCol w="2113993">
                  <a:extLst>
                    <a:ext uri="{9D8B030D-6E8A-4147-A177-3AD203B41FA5}">
                      <a16:colId xmlns:a16="http://schemas.microsoft.com/office/drawing/2014/main" val="119970643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644156193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19554071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Total number of</a:t>
                      </a:r>
                      <a:r>
                        <a:rPr lang="en-IE" baseline="0" dirty="0" smtClean="0"/>
                        <a:t> class reps 17/18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%</a:t>
                      </a:r>
                      <a:r>
                        <a:rPr lang="en-IE" baseline="0" dirty="0" smtClean="0"/>
                        <a:t> receiving face-to-face training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% completing online training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Total % of class reps trained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119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833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52%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7.5%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59.5%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49301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830238" y="4827973"/>
          <a:ext cx="4130615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143">
                  <a:extLst>
                    <a:ext uri="{9D8B030D-6E8A-4147-A177-3AD203B41FA5}">
                      <a16:colId xmlns:a16="http://schemas.microsoft.com/office/drawing/2014/main" val="2185796607"/>
                    </a:ext>
                  </a:extLst>
                </a:gridCol>
                <a:gridCol w="2113472">
                  <a:extLst>
                    <a:ext uri="{9D8B030D-6E8A-4147-A177-3AD203B41FA5}">
                      <a16:colId xmlns:a16="http://schemas.microsoft.com/office/drawing/2014/main" val="1199706433"/>
                    </a:ext>
                  </a:extLst>
                </a:gridCol>
              </a:tblGrid>
              <a:tr h="568072">
                <a:tc>
                  <a:txBody>
                    <a:bodyPr/>
                    <a:lstStyle/>
                    <a:p>
                      <a:r>
                        <a:rPr lang="en-IE" dirty="0" smtClean="0"/>
                        <a:t>Total number of</a:t>
                      </a:r>
                      <a:r>
                        <a:rPr lang="en-IE" baseline="0" dirty="0" smtClean="0"/>
                        <a:t> class reps 16/17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%</a:t>
                      </a:r>
                      <a:r>
                        <a:rPr lang="en-IE" baseline="0" dirty="0" smtClean="0"/>
                        <a:t> receiving face-to-face training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119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955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37%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493013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314" y="6062862"/>
            <a:ext cx="3744686" cy="69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6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668</TotalTime>
  <Words>663</Words>
  <Application>Microsoft Office PowerPoint</Application>
  <PresentationFormat>Widescreen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Gill Sans MT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Recruitment </vt:lpstr>
      <vt:lpstr>Process</vt:lpstr>
      <vt:lpstr>Training</vt:lpstr>
      <vt:lpstr>Supporting Reps - Removing Barriers</vt:lpstr>
      <vt:lpstr>Closing the feedback loop</vt:lpstr>
    </vt:vector>
  </TitlesOfParts>
  <Company>University of the Highlands and Islands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student representatives to increase engagement </dc:title>
  <dc:creator>Hisa VPHE</dc:creator>
  <cp:lastModifiedBy>Duncan Ireland</cp:lastModifiedBy>
  <cp:revision>101</cp:revision>
  <dcterms:created xsi:type="dcterms:W3CDTF">2017-08-25T17:26:30Z</dcterms:created>
  <dcterms:modified xsi:type="dcterms:W3CDTF">2018-09-14T10:00:04Z</dcterms:modified>
</cp:coreProperties>
</file>