
<file path=[Content_Types].xml><?xml version="1.0" encoding="utf-8"?>
<Types xmlns="http://schemas.openxmlformats.org/package/2006/content-types">
  <Default Extension="bin" ContentType="image/unknown"/>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32" r:id="rId2"/>
  </p:sldMasterIdLst>
  <p:notesMasterIdLst>
    <p:notesMasterId r:id="rId35"/>
  </p:notesMasterIdLst>
  <p:sldIdLst>
    <p:sldId id="419" r:id="rId3"/>
    <p:sldId id="413" r:id="rId4"/>
    <p:sldId id="414" r:id="rId5"/>
    <p:sldId id="422" r:id="rId6"/>
    <p:sldId id="420" r:id="rId7"/>
    <p:sldId id="424" r:id="rId8"/>
    <p:sldId id="404" r:id="rId9"/>
    <p:sldId id="408" r:id="rId10"/>
    <p:sldId id="320" r:id="rId11"/>
    <p:sldId id="402" r:id="rId12"/>
    <p:sldId id="370" r:id="rId13"/>
    <p:sldId id="344" r:id="rId14"/>
    <p:sldId id="382" r:id="rId15"/>
    <p:sldId id="394" r:id="rId16"/>
    <p:sldId id="349" r:id="rId17"/>
    <p:sldId id="389" r:id="rId18"/>
    <p:sldId id="425" r:id="rId19"/>
    <p:sldId id="388" r:id="rId20"/>
    <p:sldId id="410" r:id="rId21"/>
    <p:sldId id="372" r:id="rId22"/>
    <p:sldId id="396" r:id="rId23"/>
    <p:sldId id="401" r:id="rId24"/>
    <p:sldId id="397" r:id="rId25"/>
    <p:sldId id="391" r:id="rId26"/>
    <p:sldId id="398" r:id="rId27"/>
    <p:sldId id="423" r:id="rId28"/>
    <p:sldId id="421" r:id="rId29"/>
    <p:sldId id="407" r:id="rId30"/>
    <p:sldId id="412" r:id="rId31"/>
    <p:sldId id="303" r:id="rId32"/>
    <p:sldId id="392" r:id="rId33"/>
    <p:sldId id="42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78731" autoAdjust="0"/>
  </p:normalViewPr>
  <p:slideViewPr>
    <p:cSldViewPr snapToGrid="0">
      <p:cViewPr varScale="1">
        <p:scale>
          <a:sx n="90" d="100"/>
          <a:sy n="90" d="100"/>
        </p:scale>
        <p:origin x="1416" y="78"/>
      </p:cViewPr>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w-gr\Documents\PhD\Chapter%204%20-%20Quant%20-%20Findings%20and%20Analysis\Tables%20and%20Data%20-%20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Critical Thinking Development - Self-Rating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Sheet1!$B$3:$B$7</c:f>
              <c:strCache>
                <c:ptCount val="5"/>
                <c:pt idx="0">
                  <c:v>Not Well Developed</c:v>
                </c:pt>
                <c:pt idx="1">
                  <c:v>Developed</c:v>
                </c:pt>
                <c:pt idx="2">
                  <c:v>Unsure</c:v>
                </c:pt>
                <c:pt idx="3">
                  <c:v>Well Developed</c:v>
                </c:pt>
                <c:pt idx="4">
                  <c:v>Highly Developed</c:v>
                </c:pt>
              </c:strCache>
            </c:strRef>
          </c:cat>
          <c:val>
            <c:numRef>
              <c:f>Sheet1!$C$3:$C$7</c:f>
              <c:numCache>
                <c:formatCode>###0.0</c:formatCode>
                <c:ptCount val="5"/>
                <c:pt idx="0">
                  <c:v>2.7777777777777777</c:v>
                </c:pt>
                <c:pt idx="1">
                  <c:v>15.625</c:v>
                </c:pt>
                <c:pt idx="2">
                  <c:v>41.666666666666671</c:v>
                </c:pt>
                <c:pt idx="3">
                  <c:v>33.680555555555557</c:v>
                </c:pt>
                <c:pt idx="4">
                  <c:v>6.25</c:v>
                </c:pt>
              </c:numCache>
            </c:numRef>
          </c:val>
          <c:extLst>
            <c:ext xmlns:c16="http://schemas.microsoft.com/office/drawing/2014/chart" uri="{C3380CC4-5D6E-409C-BE32-E72D297353CC}">
              <c16:uniqueId val="{00000000-C233-4536-BED7-1134FF1052AC}"/>
            </c:ext>
          </c:extLst>
        </c:ser>
        <c:dLbls>
          <c:showLegendKey val="0"/>
          <c:showVal val="0"/>
          <c:showCatName val="0"/>
          <c:showSerName val="0"/>
          <c:showPercent val="0"/>
          <c:showBubbleSize val="0"/>
        </c:dLbls>
        <c:gapWidth val="219"/>
        <c:overlap val="-27"/>
        <c:axId val="414598560"/>
        <c:axId val="414596264"/>
      </c:barChart>
      <c:catAx>
        <c:axId val="41459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596264"/>
        <c:crosses val="autoZero"/>
        <c:auto val="1"/>
        <c:lblAlgn val="ctr"/>
        <c:lblOffset val="100"/>
        <c:noMultiLvlLbl val="0"/>
      </c:catAx>
      <c:valAx>
        <c:axId val="414596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598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Critical Thinking</a:t>
            </a:r>
            <a:r>
              <a:rPr lang="en-GB" baseline="0"/>
              <a:t> Importance:</a:t>
            </a:r>
          </a:p>
          <a:p>
            <a:pPr>
              <a:defRPr/>
            </a:pPr>
            <a:r>
              <a:rPr lang="en-GB" baseline="0"/>
              <a:t>Work/Professional Life vs Daily Life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Work/Professional Life</c:v>
          </c:tx>
          <c:spPr>
            <a:solidFill>
              <a:schemeClr val="accent1"/>
            </a:solidFill>
            <a:ln>
              <a:noFill/>
            </a:ln>
            <a:effectLst/>
          </c:spPr>
          <c:invertIfNegative val="0"/>
          <c:cat>
            <c:strRef>
              <c:f>Sheet3!$A$2:$A$6</c:f>
              <c:strCache>
                <c:ptCount val="5"/>
                <c:pt idx="0">
                  <c:v>Very Important</c:v>
                </c:pt>
                <c:pt idx="1">
                  <c:v>Important</c:v>
                </c:pt>
                <c:pt idx="2">
                  <c:v>Unsure</c:v>
                </c:pt>
                <c:pt idx="3">
                  <c:v>Unimportant</c:v>
                </c:pt>
                <c:pt idx="4">
                  <c:v>Completely Unimportant</c:v>
                </c:pt>
              </c:strCache>
            </c:strRef>
          </c:cat>
          <c:val>
            <c:numRef>
              <c:f>Sheet3!$B$2:$B$6</c:f>
              <c:numCache>
                <c:formatCode>General</c:formatCode>
                <c:ptCount val="5"/>
                <c:pt idx="0">
                  <c:v>179</c:v>
                </c:pt>
                <c:pt idx="1">
                  <c:v>81</c:v>
                </c:pt>
                <c:pt idx="2">
                  <c:v>19</c:v>
                </c:pt>
                <c:pt idx="3">
                  <c:v>6</c:v>
                </c:pt>
                <c:pt idx="4">
                  <c:v>8</c:v>
                </c:pt>
              </c:numCache>
            </c:numRef>
          </c:val>
          <c:extLst>
            <c:ext xmlns:c16="http://schemas.microsoft.com/office/drawing/2014/chart" uri="{C3380CC4-5D6E-409C-BE32-E72D297353CC}">
              <c16:uniqueId val="{00000000-48A8-4AFB-9A66-F3BD0E290804}"/>
            </c:ext>
          </c:extLst>
        </c:ser>
        <c:ser>
          <c:idx val="1"/>
          <c:order val="1"/>
          <c:tx>
            <c:v>Daily Life</c:v>
          </c:tx>
          <c:spPr>
            <a:solidFill>
              <a:schemeClr val="accent2"/>
            </a:solidFill>
            <a:ln>
              <a:noFill/>
            </a:ln>
            <a:effectLst/>
          </c:spPr>
          <c:invertIfNegative val="0"/>
          <c:cat>
            <c:strRef>
              <c:f>Sheet3!$A$2:$A$6</c:f>
              <c:strCache>
                <c:ptCount val="5"/>
                <c:pt idx="0">
                  <c:v>Very Important</c:v>
                </c:pt>
                <c:pt idx="1">
                  <c:v>Important</c:v>
                </c:pt>
                <c:pt idx="2">
                  <c:v>Unsure</c:v>
                </c:pt>
                <c:pt idx="3">
                  <c:v>Unimportant</c:v>
                </c:pt>
                <c:pt idx="4">
                  <c:v>Completely Unimportant</c:v>
                </c:pt>
              </c:strCache>
            </c:strRef>
          </c:cat>
          <c:val>
            <c:numRef>
              <c:f>Sheet3!$C$2:$C$6</c:f>
              <c:numCache>
                <c:formatCode>General</c:formatCode>
                <c:ptCount val="5"/>
                <c:pt idx="0">
                  <c:v>84</c:v>
                </c:pt>
                <c:pt idx="1">
                  <c:v>122</c:v>
                </c:pt>
                <c:pt idx="2">
                  <c:v>61</c:v>
                </c:pt>
                <c:pt idx="3">
                  <c:v>19</c:v>
                </c:pt>
                <c:pt idx="4">
                  <c:v>7</c:v>
                </c:pt>
              </c:numCache>
            </c:numRef>
          </c:val>
          <c:extLst>
            <c:ext xmlns:c16="http://schemas.microsoft.com/office/drawing/2014/chart" uri="{C3380CC4-5D6E-409C-BE32-E72D297353CC}">
              <c16:uniqueId val="{00000001-48A8-4AFB-9A66-F3BD0E290804}"/>
            </c:ext>
          </c:extLst>
        </c:ser>
        <c:dLbls>
          <c:showLegendKey val="0"/>
          <c:showVal val="0"/>
          <c:showCatName val="0"/>
          <c:showSerName val="0"/>
          <c:showPercent val="0"/>
          <c:showBubbleSize val="0"/>
        </c:dLbls>
        <c:gapWidth val="182"/>
        <c:axId val="640340424"/>
        <c:axId val="640337472"/>
      </c:barChart>
      <c:catAx>
        <c:axId val="640340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37472"/>
        <c:crosses val="autoZero"/>
        <c:auto val="1"/>
        <c:lblAlgn val="ctr"/>
        <c:lblOffset val="100"/>
        <c:noMultiLvlLbl val="0"/>
      </c:catAx>
      <c:valAx>
        <c:axId val="640337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3404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Overall CTDS Disposition</a:t>
            </a:r>
            <a:r>
              <a:rPr lang="en-GB" baseline="0"/>
              <a:t>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Sheet1!$D$5:$D$6</c:f>
              <c:strCache>
                <c:ptCount val="2"/>
                <c:pt idx="1">
                  <c:v>Chinese</c:v>
                </c:pt>
              </c:strCache>
            </c:strRef>
          </c:tx>
          <c:spPr>
            <a:solidFill>
              <a:schemeClr val="accent1"/>
            </a:solidFill>
            <a:ln>
              <a:noFill/>
            </a:ln>
            <a:effectLst/>
          </c:spPr>
          <c:invertIfNegative val="0"/>
          <c:cat>
            <c:strRef>
              <c:f>Sheet1!$A$7:$B$9</c:f>
              <c:strCache>
                <c:ptCount val="3"/>
                <c:pt idx="0">
                  <c:v>Low</c:v>
                </c:pt>
                <c:pt idx="1">
                  <c:v>Moderate</c:v>
                </c:pt>
                <c:pt idx="2">
                  <c:v>High</c:v>
                </c:pt>
              </c:strCache>
            </c:strRef>
          </c:cat>
          <c:val>
            <c:numRef>
              <c:f>Sheet1!$D$7:$D$9</c:f>
              <c:numCache>
                <c:formatCode>###0</c:formatCode>
                <c:ptCount val="3"/>
                <c:pt idx="0">
                  <c:v>16</c:v>
                </c:pt>
                <c:pt idx="1">
                  <c:v>74</c:v>
                </c:pt>
                <c:pt idx="2">
                  <c:v>33</c:v>
                </c:pt>
              </c:numCache>
            </c:numRef>
          </c:val>
          <c:extLst>
            <c:ext xmlns:c16="http://schemas.microsoft.com/office/drawing/2014/chart" uri="{C3380CC4-5D6E-409C-BE32-E72D297353CC}">
              <c16:uniqueId val="{00000000-CD8C-4DE1-919B-32BC19408F1F}"/>
            </c:ext>
          </c:extLst>
        </c:ser>
        <c:ser>
          <c:idx val="1"/>
          <c:order val="1"/>
          <c:tx>
            <c:strRef>
              <c:f>Sheet1!$F$5:$F$6</c:f>
              <c:strCache>
                <c:ptCount val="2"/>
                <c:pt idx="1">
                  <c:v>UK</c:v>
                </c:pt>
              </c:strCache>
            </c:strRef>
          </c:tx>
          <c:spPr>
            <a:solidFill>
              <a:schemeClr val="accent2"/>
            </a:solidFill>
            <a:ln>
              <a:noFill/>
            </a:ln>
            <a:effectLst/>
          </c:spPr>
          <c:invertIfNegative val="0"/>
          <c:cat>
            <c:strRef>
              <c:f>Sheet1!$A$7:$B$9</c:f>
              <c:strCache>
                <c:ptCount val="3"/>
                <c:pt idx="0">
                  <c:v>Low</c:v>
                </c:pt>
                <c:pt idx="1">
                  <c:v>Moderate</c:v>
                </c:pt>
                <c:pt idx="2">
                  <c:v>High</c:v>
                </c:pt>
              </c:strCache>
            </c:strRef>
          </c:cat>
          <c:val>
            <c:numRef>
              <c:f>Sheet1!$F$7:$F$9</c:f>
              <c:numCache>
                <c:formatCode>###0</c:formatCode>
                <c:ptCount val="3"/>
                <c:pt idx="0">
                  <c:v>5</c:v>
                </c:pt>
                <c:pt idx="1">
                  <c:v>43</c:v>
                </c:pt>
                <c:pt idx="2">
                  <c:v>56</c:v>
                </c:pt>
              </c:numCache>
            </c:numRef>
          </c:val>
          <c:extLst>
            <c:ext xmlns:c16="http://schemas.microsoft.com/office/drawing/2014/chart" uri="{C3380CC4-5D6E-409C-BE32-E72D297353CC}">
              <c16:uniqueId val="{00000001-CD8C-4DE1-919B-32BC19408F1F}"/>
            </c:ext>
          </c:extLst>
        </c:ser>
        <c:ser>
          <c:idx val="2"/>
          <c:order val="2"/>
          <c:tx>
            <c:strRef>
              <c:f>Sheet1!$H$5:$H$6</c:f>
              <c:strCache>
                <c:ptCount val="2"/>
                <c:pt idx="1">
                  <c:v>Other</c:v>
                </c:pt>
              </c:strCache>
            </c:strRef>
          </c:tx>
          <c:spPr>
            <a:solidFill>
              <a:schemeClr val="accent3"/>
            </a:solidFill>
            <a:ln>
              <a:noFill/>
            </a:ln>
            <a:effectLst/>
          </c:spPr>
          <c:invertIfNegative val="0"/>
          <c:cat>
            <c:strRef>
              <c:f>Sheet1!$A$7:$B$9</c:f>
              <c:strCache>
                <c:ptCount val="3"/>
                <c:pt idx="0">
                  <c:v>Low</c:v>
                </c:pt>
                <c:pt idx="1">
                  <c:v>Moderate</c:v>
                </c:pt>
                <c:pt idx="2">
                  <c:v>High</c:v>
                </c:pt>
              </c:strCache>
            </c:strRef>
          </c:cat>
          <c:val>
            <c:numRef>
              <c:f>Sheet1!$H$7:$H$9</c:f>
              <c:numCache>
                <c:formatCode>###0</c:formatCode>
                <c:ptCount val="3"/>
                <c:pt idx="0">
                  <c:v>8</c:v>
                </c:pt>
                <c:pt idx="1">
                  <c:v>19</c:v>
                </c:pt>
                <c:pt idx="2">
                  <c:v>33</c:v>
                </c:pt>
              </c:numCache>
            </c:numRef>
          </c:val>
          <c:extLst>
            <c:ext xmlns:c16="http://schemas.microsoft.com/office/drawing/2014/chart" uri="{C3380CC4-5D6E-409C-BE32-E72D297353CC}">
              <c16:uniqueId val="{00000002-CD8C-4DE1-919B-32BC19408F1F}"/>
            </c:ext>
          </c:extLst>
        </c:ser>
        <c:dLbls>
          <c:showLegendKey val="0"/>
          <c:showVal val="0"/>
          <c:showCatName val="0"/>
          <c:showSerName val="0"/>
          <c:showPercent val="0"/>
          <c:showBubbleSize val="0"/>
        </c:dLbls>
        <c:gapWidth val="219"/>
        <c:overlap val="-27"/>
        <c:axId val="408846328"/>
        <c:axId val="408844360"/>
      </c:barChart>
      <c:catAx>
        <c:axId val="40884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4360"/>
        <c:crosses val="autoZero"/>
        <c:auto val="1"/>
        <c:lblAlgn val="ctr"/>
        <c:lblOffset val="100"/>
        <c:noMultiLvlLbl val="0"/>
      </c:catAx>
      <c:valAx>
        <c:axId val="408844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846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D1816-9ABD-4618-B39F-8E41C7D6CF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7EFD98-152C-4FC2-90CC-9F9C299979E0}">
      <dgm:prSet/>
      <dgm:spPr/>
      <dgm:t>
        <a:bodyPr/>
        <a:lstStyle/>
        <a:p>
          <a:r>
            <a:rPr lang="en-GB" b="1"/>
            <a:t>Role of dialogue – especially international, intercultural dimension</a:t>
          </a:r>
          <a:endParaRPr lang="en-US"/>
        </a:p>
      </dgm:t>
    </dgm:pt>
    <dgm:pt modelId="{027D2833-DCF8-4544-90F3-33C1C81D5A63}" type="parTrans" cxnId="{B839BB5A-4E78-4ADF-AB1D-9CF71AC2CE03}">
      <dgm:prSet/>
      <dgm:spPr/>
      <dgm:t>
        <a:bodyPr/>
        <a:lstStyle/>
        <a:p>
          <a:endParaRPr lang="en-US"/>
        </a:p>
      </dgm:t>
    </dgm:pt>
    <dgm:pt modelId="{216C1F0E-FC87-4A8E-9419-FED57D17C241}" type="sibTrans" cxnId="{B839BB5A-4E78-4ADF-AB1D-9CF71AC2CE03}">
      <dgm:prSet/>
      <dgm:spPr/>
      <dgm:t>
        <a:bodyPr/>
        <a:lstStyle/>
        <a:p>
          <a:endParaRPr lang="en-US"/>
        </a:p>
      </dgm:t>
    </dgm:pt>
    <dgm:pt modelId="{ABF544CF-3FCA-42FB-A070-9658FB618307}">
      <dgm:prSet/>
      <dgm:spPr/>
      <dgm:t>
        <a:bodyPr/>
        <a:lstStyle/>
        <a:p>
          <a:r>
            <a:rPr lang="en-GB" b="1" dirty="0"/>
            <a:t>Formal –class debates, presentations, group work</a:t>
          </a:r>
          <a:endParaRPr lang="en-US" dirty="0"/>
        </a:p>
      </dgm:t>
    </dgm:pt>
    <dgm:pt modelId="{597C08F2-A47F-491B-BA68-A274EC862856}" type="parTrans" cxnId="{6CCA9C35-8F7F-4271-8EDA-D6BF46BFBA75}">
      <dgm:prSet/>
      <dgm:spPr/>
      <dgm:t>
        <a:bodyPr/>
        <a:lstStyle/>
        <a:p>
          <a:endParaRPr lang="en-US"/>
        </a:p>
      </dgm:t>
    </dgm:pt>
    <dgm:pt modelId="{E52B399D-20CF-4337-A181-B9B446A72B28}" type="sibTrans" cxnId="{6CCA9C35-8F7F-4271-8EDA-D6BF46BFBA75}">
      <dgm:prSet/>
      <dgm:spPr/>
      <dgm:t>
        <a:bodyPr/>
        <a:lstStyle/>
        <a:p>
          <a:endParaRPr lang="en-US"/>
        </a:p>
      </dgm:t>
    </dgm:pt>
    <dgm:pt modelId="{B2798C9F-A3F8-4106-A3CF-E4436F719DA9}">
      <dgm:prSet/>
      <dgm:spPr/>
      <dgm:t>
        <a:bodyPr/>
        <a:lstStyle/>
        <a:p>
          <a:r>
            <a:rPr lang="en-GB" b="1"/>
            <a:t>Informal – tutorial tasks, between and outside classes - CoP</a:t>
          </a:r>
          <a:endParaRPr lang="en-US"/>
        </a:p>
      </dgm:t>
    </dgm:pt>
    <dgm:pt modelId="{1DA59710-F6FD-413C-B528-4ED23A5958BB}" type="parTrans" cxnId="{A53C8503-B02A-495C-B590-6AC21301FBA5}">
      <dgm:prSet/>
      <dgm:spPr/>
      <dgm:t>
        <a:bodyPr/>
        <a:lstStyle/>
        <a:p>
          <a:endParaRPr lang="en-US"/>
        </a:p>
      </dgm:t>
    </dgm:pt>
    <dgm:pt modelId="{9D0325F3-FE45-4D72-B52F-8325F756343D}" type="sibTrans" cxnId="{A53C8503-B02A-495C-B590-6AC21301FBA5}">
      <dgm:prSet/>
      <dgm:spPr/>
      <dgm:t>
        <a:bodyPr/>
        <a:lstStyle/>
        <a:p>
          <a:endParaRPr lang="en-US"/>
        </a:p>
      </dgm:t>
    </dgm:pt>
    <dgm:pt modelId="{73CE2775-7007-41B4-BE92-ABA34DBDB300}">
      <dgm:prSet/>
      <dgm:spPr/>
      <dgm:t>
        <a:bodyPr/>
        <a:lstStyle/>
        <a:p>
          <a:r>
            <a:rPr lang="en-GB" b="1"/>
            <a:t>Dialogue as ‘internal feedback’ (Nicol, 2019) through comparing perspectives, views on topics etc.</a:t>
          </a:r>
          <a:endParaRPr lang="en-US"/>
        </a:p>
      </dgm:t>
    </dgm:pt>
    <dgm:pt modelId="{1E62508C-8019-4E33-878C-5A2624B4AE46}" type="parTrans" cxnId="{E12E9956-31A8-4250-B74B-D0656FEDA8D6}">
      <dgm:prSet/>
      <dgm:spPr/>
      <dgm:t>
        <a:bodyPr/>
        <a:lstStyle/>
        <a:p>
          <a:endParaRPr lang="en-US"/>
        </a:p>
      </dgm:t>
    </dgm:pt>
    <dgm:pt modelId="{93A10F5B-70E9-445D-859E-CDB84CABAEB3}" type="sibTrans" cxnId="{E12E9956-31A8-4250-B74B-D0656FEDA8D6}">
      <dgm:prSet/>
      <dgm:spPr/>
      <dgm:t>
        <a:bodyPr/>
        <a:lstStyle/>
        <a:p>
          <a:endParaRPr lang="en-US"/>
        </a:p>
      </dgm:t>
    </dgm:pt>
    <dgm:pt modelId="{A15896A4-E26D-41BB-856C-B66665B242B0}">
      <dgm:prSet/>
      <dgm:spPr/>
      <dgm:t>
        <a:bodyPr/>
        <a:lstStyle/>
        <a:p>
          <a:r>
            <a:rPr lang="en-GB" b="1"/>
            <a:t>Engagement with difference</a:t>
          </a:r>
          <a:endParaRPr lang="en-US"/>
        </a:p>
      </dgm:t>
    </dgm:pt>
    <dgm:pt modelId="{7AFA3086-CC87-463C-80A9-E60658AE568A}" type="parTrans" cxnId="{469F1C47-FCCD-48C8-8ED3-66CAA940AB17}">
      <dgm:prSet/>
      <dgm:spPr/>
      <dgm:t>
        <a:bodyPr/>
        <a:lstStyle/>
        <a:p>
          <a:endParaRPr lang="en-US"/>
        </a:p>
      </dgm:t>
    </dgm:pt>
    <dgm:pt modelId="{FEE67C30-2C68-4FD1-A642-4257FED5EDDA}" type="sibTrans" cxnId="{469F1C47-FCCD-48C8-8ED3-66CAA940AB17}">
      <dgm:prSet/>
      <dgm:spPr/>
      <dgm:t>
        <a:bodyPr/>
        <a:lstStyle/>
        <a:p>
          <a:endParaRPr lang="en-US"/>
        </a:p>
      </dgm:t>
    </dgm:pt>
    <dgm:pt modelId="{157B2056-9554-4B3B-9FCB-BBA27BDA0D31}">
      <dgm:prSet/>
      <dgm:spPr/>
      <dgm:t>
        <a:bodyPr/>
        <a:lstStyle/>
        <a:p>
          <a:r>
            <a:rPr lang="en-GB" b="1"/>
            <a:t>Dialogue, Diversity, Differing Perspectives</a:t>
          </a:r>
          <a:endParaRPr lang="en-US"/>
        </a:p>
      </dgm:t>
    </dgm:pt>
    <dgm:pt modelId="{6777E204-703D-4432-986D-B49DF9401CEF}" type="parTrans" cxnId="{081420E5-AF33-4388-8D5B-098319F2C893}">
      <dgm:prSet/>
      <dgm:spPr/>
      <dgm:t>
        <a:bodyPr/>
        <a:lstStyle/>
        <a:p>
          <a:endParaRPr lang="en-US"/>
        </a:p>
      </dgm:t>
    </dgm:pt>
    <dgm:pt modelId="{5F8D85CE-89D7-43AD-80DB-2A15A108CE98}" type="sibTrans" cxnId="{081420E5-AF33-4388-8D5B-098319F2C893}">
      <dgm:prSet/>
      <dgm:spPr/>
      <dgm:t>
        <a:bodyPr/>
        <a:lstStyle/>
        <a:p>
          <a:endParaRPr lang="en-US"/>
        </a:p>
      </dgm:t>
    </dgm:pt>
    <dgm:pt modelId="{1F389BE5-4F81-43F9-B500-0543CDAEAD4B}">
      <dgm:prSet/>
      <dgm:spPr/>
      <dgm:t>
        <a:bodyPr/>
        <a:lstStyle/>
        <a:p>
          <a:r>
            <a:rPr lang="en-GB" b="1"/>
            <a:t>Students’ epistemological beliefs = reticence to challenge authority</a:t>
          </a:r>
          <a:endParaRPr lang="en-US"/>
        </a:p>
      </dgm:t>
    </dgm:pt>
    <dgm:pt modelId="{4E5F730E-8FDB-4781-B9EF-C631F3CC974E}" type="parTrans" cxnId="{B57728F0-6592-4BDB-A46D-DFB3F70895D8}">
      <dgm:prSet/>
      <dgm:spPr/>
      <dgm:t>
        <a:bodyPr/>
        <a:lstStyle/>
        <a:p>
          <a:endParaRPr lang="en-US"/>
        </a:p>
      </dgm:t>
    </dgm:pt>
    <dgm:pt modelId="{04DF59F1-13FE-49F7-BC90-F42A70936908}" type="sibTrans" cxnId="{B57728F0-6592-4BDB-A46D-DFB3F70895D8}">
      <dgm:prSet/>
      <dgm:spPr/>
      <dgm:t>
        <a:bodyPr/>
        <a:lstStyle/>
        <a:p>
          <a:endParaRPr lang="en-US"/>
        </a:p>
      </dgm:t>
    </dgm:pt>
    <dgm:pt modelId="{D6296793-9051-4FC6-B57B-30E024E76368}">
      <dgm:prSet/>
      <dgm:spPr/>
      <dgm:t>
        <a:bodyPr/>
        <a:lstStyle/>
        <a:p>
          <a:r>
            <a:rPr lang="en-GB" b="1"/>
            <a:t>“not my place to criticise policy” (UK, Midwifery Student)</a:t>
          </a:r>
          <a:endParaRPr lang="en-US"/>
        </a:p>
      </dgm:t>
    </dgm:pt>
    <dgm:pt modelId="{6A90402E-B3DE-4B91-B03C-A7949BB76691}" type="parTrans" cxnId="{EDFAB209-0903-4532-9E39-84643928211F}">
      <dgm:prSet/>
      <dgm:spPr/>
      <dgm:t>
        <a:bodyPr/>
        <a:lstStyle/>
        <a:p>
          <a:endParaRPr lang="en-US"/>
        </a:p>
      </dgm:t>
    </dgm:pt>
    <dgm:pt modelId="{27C0F181-AAB9-4C45-A8FC-5A5C431F8C0A}" type="sibTrans" cxnId="{EDFAB209-0903-4532-9E39-84643928211F}">
      <dgm:prSet/>
      <dgm:spPr/>
      <dgm:t>
        <a:bodyPr/>
        <a:lstStyle/>
        <a:p>
          <a:endParaRPr lang="en-US"/>
        </a:p>
      </dgm:t>
    </dgm:pt>
    <dgm:pt modelId="{E203F918-9768-4FD4-B67B-B6977B09A7E6}">
      <dgm:prSet/>
      <dgm:spPr/>
      <dgm:t>
        <a:bodyPr/>
        <a:lstStyle/>
        <a:p>
          <a:r>
            <a:rPr lang="en-GB" b="1"/>
            <a:t>Academic Literacies</a:t>
          </a:r>
          <a:endParaRPr lang="en-US"/>
        </a:p>
      </dgm:t>
    </dgm:pt>
    <dgm:pt modelId="{3CDFD396-26EA-4074-AD65-F3D06D97FEB8}" type="parTrans" cxnId="{C5A14559-A727-490E-8EDF-F95DED6F7247}">
      <dgm:prSet/>
      <dgm:spPr/>
      <dgm:t>
        <a:bodyPr/>
        <a:lstStyle/>
        <a:p>
          <a:endParaRPr lang="en-US"/>
        </a:p>
      </dgm:t>
    </dgm:pt>
    <dgm:pt modelId="{41FAE4C5-0BFF-4D7C-AB25-1D4EE4069566}" type="sibTrans" cxnId="{C5A14559-A727-490E-8EDF-F95DED6F7247}">
      <dgm:prSet/>
      <dgm:spPr/>
      <dgm:t>
        <a:bodyPr/>
        <a:lstStyle/>
        <a:p>
          <a:endParaRPr lang="en-US"/>
        </a:p>
      </dgm:t>
    </dgm:pt>
    <dgm:pt modelId="{C6C278F7-92E4-4881-9411-853EB1087D0B}">
      <dgm:prSet/>
      <dgm:spPr/>
      <dgm:t>
        <a:bodyPr/>
        <a:lstStyle/>
        <a:p>
          <a:r>
            <a:rPr lang="en-GB" b="1"/>
            <a:t>Role of structure and writing “what tutor wants” (Chinese, Education Students) – conformity, mimicking criticality</a:t>
          </a:r>
          <a:endParaRPr lang="en-US"/>
        </a:p>
      </dgm:t>
    </dgm:pt>
    <dgm:pt modelId="{50A615FE-F160-44D5-9AFD-6F6410A05184}" type="parTrans" cxnId="{5E947840-C4D6-4901-AFCB-5D891BA8BA59}">
      <dgm:prSet/>
      <dgm:spPr/>
      <dgm:t>
        <a:bodyPr/>
        <a:lstStyle/>
        <a:p>
          <a:endParaRPr lang="en-US"/>
        </a:p>
      </dgm:t>
    </dgm:pt>
    <dgm:pt modelId="{557773BE-ADD9-4364-B4C2-99ACE5272D14}" type="sibTrans" cxnId="{5E947840-C4D6-4901-AFCB-5D891BA8BA59}">
      <dgm:prSet/>
      <dgm:spPr/>
      <dgm:t>
        <a:bodyPr/>
        <a:lstStyle/>
        <a:p>
          <a:endParaRPr lang="en-US"/>
        </a:p>
      </dgm:t>
    </dgm:pt>
    <dgm:pt modelId="{DF6B457B-DDEC-4CA2-9857-8C4567928050}">
      <dgm:prSet/>
      <dgm:spPr/>
      <dgm:t>
        <a:bodyPr/>
        <a:lstStyle/>
        <a:p>
          <a:r>
            <a:rPr lang="en-GB" b="1" dirty="0"/>
            <a:t>Rules of the game– “rules of writing an academic paper” (US, Politics Student)</a:t>
          </a:r>
          <a:endParaRPr lang="en-US" dirty="0"/>
        </a:p>
      </dgm:t>
    </dgm:pt>
    <dgm:pt modelId="{7DE4980F-0E7A-4CC1-85CD-665557EC3143}" type="parTrans" cxnId="{0ABBC356-81AF-459E-80A2-14DF83E2D12A}">
      <dgm:prSet/>
      <dgm:spPr/>
      <dgm:t>
        <a:bodyPr/>
        <a:lstStyle/>
        <a:p>
          <a:endParaRPr lang="en-US"/>
        </a:p>
      </dgm:t>
    </dgm:pt>
    <dgm:pt modelId="{92B2BFBA-393B-46D0-9422-2D9BD059AF64}" type="sibTrans" cxnId="{0ABBC356-81AF-459E-80A2-14DF83E2D12A}">
      <dgm:prSet/>
      <dgm:spPr/>
      <dgm:t>
        <a:bodyPr/>
        <a:lstStyle/>
        <a:p>
          <a:endParaRPr lang="en-US"/>
        </a:p>
      </dgm:t>
    </dgm:pt>
    <dgm:pt modelId="{243628F3-067D-432A-9438-E075D0454365}">
      <dgm:prSet/>
      <dgm:spPr/>
      <dgm:t>
        <a:bodyPr/>
        <a:lstStyle/>
        <a:p>
          <a:r>
            <a:rPr lang="en-GB" b="1"/>
            <a:t>Inverted study processes</a:t>
          </a:r>
          <a:endParaRPr lang="en-US"/>
        </a:p>
      </dgm:t>
    </dgm:pt>
    <dgm:pt modelId="{40C846B5-AD05-4EF1-ACC1-5ACAA651874E}" type="parTrans" cxnId="{245EC436-4598-4ACD-A6A9-E157EADE469F}">
      <dgm:prSet/>
      <dgm:spPr/>
      <dgm:t>
        <a:bodyPr/>
        <a:lstStyle/>
        <a:p>
          <a:endParaRPr lang="en-US"/>
        </a:p>
      </dgm:t>
    </dgm:pt>
    <dgm:pt modelId="{F24EFF03-5C55-4720-B301-53B750E5F37A}" type="sibTrans" cxnId="{245EC436-4598-4ACD-A6A9-E157EADE469F}">
      <dgm:prSet/>
      <dgm:spPr/>
      <dgm:t>
        <a:bodyPr/>
        <a:lstStyle/>
        <a:p>
          <a:endParaRPr lang="en-US"/>
        </a:p>
      </dgm:t>
    </dgm:pt>
    <dgm:pt modelId="{141BE02E-DCE3-4E31-BB1F-D897CDD94098}">
      <dgm:prSet/>
      <dgm:spPr/>
      <dgm:t>
        <a:bodyPr/>
        <a:lstStyle/>
        <a:p>
          <a:r>
            <a:rPr lang="en-GB" b="1"/>
            <a:t>Limited and isolated application of criticality</a:t>
          </a:r>
          <a:endParaRPr lang="en-US"/>
        </a:p>
      </dgm:t>
    </dgm:pt>
    <dgm:pt modelId="{A4E19284-A3D2-4F0B-BA68-DF170BDD24A4}" type="parTrans" cxnId="{5E7E621F-A6F4-4D55-9B98-6EC7E4243EFD}">
      <dgm:prSet/>
      <dgm:spPr/>
      <dgm:t>
        <a:bodyPr/>
        <a:lstStyle/>
        <a:p>
          <a:endParaRPr lang="en-US"/>
        </a:p>
      </dgm:t>
    </dgm:pt>
    <dgm:pt modelId="{E6D442FB-55F6-4B73-AD36-058AB2AEC40C}" type="sibTrans" cxnId="{5E7E621F-A6F4-4D55-9B98-6EC7E4243EFD}">
      <dgm:prSet/>
      <dgm:spPr/>
      <dgm:t>
        <a:bodyPr/>
        <a:lstStyle/>
        <a:p>
          <a:endParaRPr lang="en-US"/>
        </a:p>
      </dgm:t>
    </dgm:pt>
    <dgm:pt modelId="{E3293424-13B7-433F-86C4-4D85D465FF57}" type="pres">
      <dgm:prSet presAssocID="{1DAD1816-9ABD-4618-B39F-8E41C7D6CFAD}" presName="linear" presStyleCnt="0">
        <dgm:presLayoutVars>
          <dgm:dir/>
          <dgm:animLvl val="lvl"/>
          <dgm:resizeHandles val="exact"/>
        </dgm:presLayoutVars>
      </dgm:prSet>
      <dgm:spPr/>
    </dgm:pt>
    <dgm:pt modelId="{81C6F0C9-216E-4F26-8460-BD551808633D}" type="pres">
      <dgm:prSet presAssocID="{2E7EFD98-152C-4FC2-90CC-9F9C299979E0}" presName="parentLin" presStyleCnt="0"/>
      <dgm:spPr/>
    </dgm:pt>
    <dgm:pt modelId="{AEB761DD-62FC-422C-8956-84842A6B4046}" type="pres">
      <dgm:prSet presAssocID="{2E7EFD98-152C-4FC2-90CC-9F9C299979E0}" presName="parentLeftMargin" presStyleLbl="node1" presStyleIdx="0" presStyleCnt="5"/>
      <dgm:spPr/>
    </dgm:pt>
    <dgm:pt modelId="{E5832CB7-A3D7-4091-A832-DF53944EB42F}" type="pres">
      <dgm:prSet presAssocID="{2E7EFD98-152C-4FC2-90CC-9F9C299979E0}" presName="parentText" presStyleLbl="node1" presStyleIdx="0" presStyleCnt="5">
        <dgm:presLayoutVars>
          <dgm:chMax val="0"/>
          <dgm:bulletEnabled val="1"/>
        </dgm:presLayoutVars>
      </dgm:prSet>
      <dgm:spPr/>
    </dgm:pt>
    <dgm:pt modelId="{562E21DD-41E5-4532-9173-E03E14A4356F}" type="pres">
      <dgm:prSet presAssocID="{2E7EFD98-152C-4FC2-90CC-9F9C299979E0}" presName="negativeSpace" presStyleCnt="0"/>
      <dgm:spPr/>
    </dgm:pt>
    <dgm:pt modelId="{884C0BC2-BAD7-4714-BFA7-446CC7D389D4}" type="pres">
      <dgm:prSet presAssocID="{2E7EFD98-152C-4FC2-90CC-9F9C299979E0}" presName="childText" presStyleLbl="conFgAcc1" presStyleIdx="0" presStyleCnt="5">
        <dgm:presLayoutVars>
          <dgm:bulletEnabled val="1"/>
        </dgm:presLayoutVars>
      </dgm:prSet>
      <dgm:spPr/>
    </dgm:pt>
    <dgm:pt modelId="{6AF49909-0C83-4215-9749-56E374C836A4}" type="pres">
      <dgm:prSet presAssocID="{216C1F0E-FC87-4A8E-9419-FED57D17C241}" presName="spaceBetweenRectangles" presStyleCnt="0"/>
      <dgm:spPr/>
    </dgm:pt>
    <dgm:pt modelId="{9E1101ED-8529-4FFE-9AA4-3C844C197D44}" type="pres">
      <dgm:prSet presAssocID="{A15896A4-E26D-41BB-856C-B66665B242B0}" presName="parentLin" presStyleCnt="0"/>
      <dgm:spPr/>
    </dgm:pt>
    <dgm:pt modelId="{24D85C47-35E4-43A5-99DB-C85D02A501FF}" type="pres">
      <dgm:prSet presAssocID="{A15896A4-E26D-41BB-856C-B66665B242B0}" presName="parentLeftMargin" presStyleLbl="node1" presStyleIdx="0" presStyleCnt="5"/>
      <dgm:spPr/>
    </dgm:pt>
    <dgm:pt modelId="{1AC41282-98D6-4851-9114-10549844B71A}" type="pres">
      <dgm:prSet presAssocID="{A15896A4-E26D-41BB-856C-B66665B242B0}" presName="parentText" presStyleLbl="node1" presStyleIdx="1" presStyleCnt="5">
        <dgm:presLayoutVars>
          <dgm:chMax val="0"/>
          <dgm:bulletEnabled val="1"/>
        </dgm:presLayoutVars>
      </dgm:prSet>
      <dgm:spPr/>
    </dgm:pt>
    <dgm:pt modelId="{25CB8835-4D9E-4077-890D-BAF9AE009F13}" type="pres">
      <dgm:prSet presAssocID="{A15896A4-E26D-41BB-856C-B66665B242B0}" presName="negativeSpace" presStyleCnt="0"/>
      <dgm:spPr/>
    </dgm:pt>
    <dgm:pt modelId="{3628954B-4893-4236-8370-5B8C3D2C948D}" type="pres">
      <dgm:prSet presAssocID="{A15896A4-E26D-41BB-856C-B66665B242B0}" presName="childText" presStyleLbl="conFgAcc1" presStyleIdx="1" presStyleCnt="5">
        <dgm:presLayoutVars>
          <dgm:bulletEnabled val="1"/>
        </dgm:presLayoutVars>
      </dgm:prSet>
      <dgm:spPr/>
    </dgm:pt>
    <dgm:pt modelId="{B394023F-D881-4C46-926B-361722A2D936}" type="pres">
      <dgm:prSet presAssocID="{FEE67C30-2C68-4FD1-A642-4257FED5EDDA}" presName="spaceBetweenRectangles" presStyleCnt="0"/>
      <dgm:spPr/>
    </dgm:pt>
    <dgm:pt modelId="{4277A31B-4C09-44FA-8D51-2D9F008601C5}" type="pres">
      <dgm:prSet presAssocID="{1F389BE5-4F81-43F9-B500-0543CDAEAD4B}" presName="parentLin" presStyleCnt="0"/>
      <dgm:spPr/>
    </dgm:pt>
    <dgm:pt modelId="{AF8886DF-4CF0-41E4-8BF4-47F3122282DF}" type="pres">
      <dgm:prSet presAssocID="{1F389BE5-4F81-43F9-B500-0543CDAEAD4B}" presName="parentLeftMargin" presStyleLbl="node1" presStyleIdx="1" presStyleCnt="5"/>
      <dgm:spPr/>
    </dgm:pt>
    <dgm:pt modelId="{C603C697-2FBE-4181-BA38-323D779CAB6A}" type="pres">
      <dgm:prSet presAssocID="{1F389BE5-4F81-43F9-B500-0543CDAEAD4B}" presName="parentText" presStyleLbl="node1" presStyleIdx="2" presStyleCnt="5">
        <dgm:presLayoutVars>
          <dgm:chMax val="0"/>
          <dgm:bulletEnabled val="1"/>
        </dgm:presLayoutVars>
      </dgm:prSet>
      <dgm:spPr/>
    </dgm:pt>
    <dgm:pt modelId="{6CF59F1F-9F52-4621-8951-B39315216444}" type="pres">
      <dgm:prSet presAssocID="{1F389BE5-4F81-43F9-B500-0543CDAEAD4B}" presName="negativeSpace" presStyleCnt="0"/>
      <dgm:spPr/>
    </dgm:pt>
    <dgm:pt modelId="{92A984CE-62BC-477F-B5D0-0DDAC7D76FDE}" type="pres">
      <dgm:prSet presAssocID="{1F389BE5-4F81-43F9-B500-0543CDAEAD4B}" presName="childText" presStyleLbl="conFgAcc1" presStyleIdx="2" presStyleCnt="5">
        <dgm:presLayoutVars>
          <dgm:bulletEnabled val="1"/>
        </dgm:presLayoutVars>
      </dgm:prSet>
      <dgm:spPr/>
    </dgm:pt>
    <dgm:pt modelId="{631182F8-415D-414C-AD7E-691DABE9078C}" type="pres">
      <dgm:prSet presAssocID="{04DF59F1-13FE-49F7-BC90-F42A70936908}" presName="spaceBetweenRectangles" presStyleCnt="0"/>
      <dgm:spPr/>
    </dgm:pt>
    <dgm:pt modelId="{7E12910F-2A37-4CC4-93CD-65B9965F5A6F}" type="pres">
      <dgm:prSet presAssocID="{E203F918-9768-4FD4-B67B-B6977B09A7E6}" presName="parentLin" presStyleCnt="0"/>
      <dgm:spPr/>
    </dgm:pt>
    <dgm:pt modelId="{065F57FC-BA74-4EB2-9A87-DBCC86782FFB}" type="pres">
      <dgm:prSet presAssocID="{E203F918-9768-4FD4-B67B-B6977B09A7E6}" presName="parentLeftMargin" presStyleLbl="node1" presStyleIdx="2" presStyleCnt="5"/>
      <dgm:spPr/>
    </dgm:pt>
    <dgm:pt modelId="{CB9C165A-A63B-4B22-A798-EEB4FF132CCF}" type="pres">
      <dgm:prSet presAssocID="{E203F918-9768-4FD4-B67B-B6977B09A7E6}" presName="parentText" presStyleLbl="node1" presStyleIdx="3" presStyleCnt="5">
        <dgm:presLayoutVars>
          <dgm:chMax val="0"/>
          <dgm:bulletEnabled val="1"/>
        </dgm:presLayoutVars>
      </dgm:prSet>
      <dgm:spPr/>
    </dgm:pt>
    <dgm:pt modelId="{9B26513A-97CD-498D-80CE-EE763CAC3DBB}" type="pres">
      <dgm:prSet presAssocID="{E203F918-9768-4FD4-B67B-B6977B09A7E6}" presName="negativeSpace" presStyleCnt="0"/>
      <dgm:spPr/>
    </dgm:pt>
    <dgm:pt modelId="{D79EB38D-9A52-436A-8135-04485A6B8F1E}" type="pres">
      <dgm:prSet presAssocID="{E203F918-9768-4FD4-B67B-B6977B09A7E6}" presName="childText" presStyleLbl="conFgAcc1" presStyleIdx="3" presStyleCnt="5">
        <dgm:presLayoutVars>
          <dgm:bulletEnabled val="1"/>
        </dgm:presLayoutVars>
      </dgm:prSet>
      <dgm:spPr/>
    </dgm:pt>
    <dgm:pt modelId="{E78CDE06-6C0A-4906-8734-5248E1FA2852}" type="pres">
      <dgm:prSet presAssocID="{41FAE4C5-0BFF-4D7C-AB25-1D4EE4069566}" presName="spaceBetweenRectangles" presStyleCnt="0"/>
      <dgm:spPr/>
    </dgm:pt>
    <dgm:pt modelId="{0C49A79E-4C76-4908-89AF-B746532093B8}" type="pres">
      <dgm:prSet presAssocID="{141BE02E-DCE3-4E31-BB1F-D897CDD94098}" presName="parentLin" presStyleCnt="0"/>
      <dgm:spPr/>
    </dgm:pt>
    <dgm:pt modelId="{97A8D764-7738-44EE-A53F-E5E5EC078EE4}" type="pres">
      <dgm:prSet presAssocID="{141BE02E-DCE3-4E31-BB1F-D897CDD94098}" presName="parentLeftMargin" presStyleLbl="node1" presStyleIdx="3" presStyleCnt="5"/>
      <dgm:spPr/>
    </dgm:pt>
    <dgm:pt modelId="{55F11564-2F84-4793-96A7-5B8924BD6FFA}" type="pres">
      <dgm:prSet presAssocID="{141BE02E-DCE3-4E31-BB1F-D897CDD94098}" presName="parentText" presStyleLbl="node1" presStyleIdx="4" presStyleCnt="5">
        <dgm:presLayoutVars>
          <dgm:chMax val="0"/>
          <dgm:bulletEnabled val="1"/>
        </dgm:presLayoutVars>
      </dgm:prSet>
      <dgm:spPr/>
    </dgm:pt>
    <dgm:pt modelId="{6377A69C-6D69-4AD0-90DE-6A746F77340E}" type="pres">
      <dgm:prSet presAssocID="{141BE02E-DCE3-4E31-BB1F-D897CDD94098}" presName="negativeSpace" presStyleCnt="0"/>
      <dgm:spPr/>
    </dgm:pt>
    <dgm:pt modelId="{87BD081B-521A-4EC5-849E-3A30BBDA4734}" type="pres">
      <dgm:prSet presAssocID="{141BE02E-DCE3-4E31-BB1F-D897CDD94098}" presName="childText" presStyleLbl="conFgAcc1" presStyleIdx="4" presStyleCnt="5">
        <dgm:presLayoutVars>
          <dgm:bulletEnabled val="1"/>
        </dgm:presLayoutVars>
      </dgm:prSet>
      <dgm:spPr/>
    </dgm:pt>
  </dgm:ptLst>
  <dgm:cxnLst>
    <dgm:cxn modelId="{A53C8503-B02A-495C-B590-6AC21301FBA5}" srcId="{2E7EFD98-152C-4FC2-90CC-9F9C299979E0}" destId="{B2798C9F-A3F8-4106-A3CF-E4436F719DA9}" srcOrd="1" destOrd="0" parTransId="{1DA59710-F6FD-413C-B528-4ED23A5958BB}" sibTransId="{9D0325F3-FE45-4D72-B52F-8325F756343D}"/>
    <dgm:cxn modelId="{039D8606-215D-4A1A-A1B4-A4073419E44C}" type="presOf" srcId="{2E7EFD98-152C-4FC2-90CC-9F9C299979E0}" destId="{AEB761DD-62FC-422C-8956-84842A6B4046}" srcOrd="0" destOrd="0" presId="urn:microsoft.com/office/officeart/2005/8/layout/list1"/>
    <dgm:cxn modelId="{EDFAB209-0903-4532-9E39-84643928211F}" srcId="{1F389BE5-4F81-43F9-B500-0543CDAEAD4B}" destId="{D6296793-9051-4FC6-B57B-30E024E76368}" srcOrd="0" destOrd="0" parTransId="{6A90402E-B3DE-4B91-B03C-A7949BB76691}" sibTransId="{27C0F181-AAB9-4C45-A8FC-5A5C431F8C0A}"/>
    <dgm:cxn modelId="{F413AF0D-CBD3-4BB9-B947-7A96E4C8C399}" type="presOf" srcId="{141BE02E-DCE3-4E31-BB1F-D897CDD94098}" destId="{55F11564-2F84-4793-96A7-5B8924BD6FFA}" srcOrd="1" destOrd="0" presId="urn:microsoft.com/office/officeart/2005/8/layout/list1"/>
    <dgm:cxn modelId="{B4D14413-D9C4-440B-A652-EB7AA36DF006}" type="presOf" srcId="{E203F918-9768-4FD4-B67B-B6977B09A7E6}" destId="{CB9C165A-A63B-4B22-A798-EEB4FF132CCF}" srcOrd="1" destOrd="0" presId="urn:microsoft.com/office/officeart/2005/8/layout/list1"/>
    <dgm:cxn modelId="{5E7E621F-A6F4-4D55-9B98-6EC7E4243EFD}" srcId="{1DAD1816-9ABD-4618-B39F-8E41C7D6CFAD}" destId="{141BE02E-DCE3-4E31-BB1F-D897CDD94098}" srcOrd="4" destOrd="0" parTransId="{A4E19284-A3D2-4F0B-BA68-DF170BDD24A4}" sibTransId="{E6D442FB-55F6-4B73-AD36-058AB2AEC40C}"/>
    <dgm:cxn modelId="{23862624-E50C-483D-89D0-9838D92DC383}" type="presOf" srcId="{E203F918-9768-4FD4-B67B-B6977B09A7E6}" destId="{065F57FC-BA74-4EB2-9A87-DBCC86782FFB}" srcOrd="0" destOrd="0" presId="urn:microsoft.com/office/officeart/2005/8/layout/list1"/>
    <dgm:cxn modelId="{6CCA9C35-8F7F-4271-8EDA-D6BF46BFBA75}" srcId="{2E7EFD98-152C-4FC2-90CC-9F9C299979E0}" destId="{ABF544CF-3FCA-42FB-A070-9658FB618307}" srcOrd="0" destOrd="0" parTransId="{597C08F2-A47F-491B-BA68-A274EC862856}" sibTransId="{E52B399D-20CF-4337-A181-B9B446A72B28}"/>
    <dgm:cxn modelId="{245EC436-4598-4ACD-A6A9-E157EADE469F}" srcId="{E203F918-9768-4FD4-B67B-B6977B09A7E6}" destId="{243628F3-067D-432A-9438-E075D0454365}" srcOrd="2" destOrd="0" parTransId="{40C846B5-AD05-4EF1-ACC1-5ACAA651874E}" sibTransId="{F24EFF03-5C55-4720-B301-53B750E5F37A}"/>
    <dgm:cxn modelId="{5E947840-C4D6-4901-AFCB-5D891BA8BA59}" srcId="{E203F918-9768-4FD4-B67B-B6977B09A7E6}" destId="{C6C278F7-92E4-4881-9411-853EB1087D0B}" srcOrd="0" destOrd="0" parTransId="{50A615FE-F160-44D5-9AFD-6F6410A05184}" sibTransId="{557773BE-ADD9-4364-B4C2-99ACE5272D14}"/>
    <dgm:cxn modelId="{E90D5E42-002B-4A82-B1E2-68AC64314097}" type="presOf" srcId="{DF6B457B-DDEC-4CA2-9857-8C4567928050}" destId="{D79EB38D-9A52-436A-8135-04485A6B8F1E}" srcOrd="0" destOrd="1" presId="urn:microsoft.com/office/officeart/2005/8/layout/list1"/>
    <dgm:cxn modelId="{02030045-E3BC-4A14-9E93-D6B4CE0781AC}" type="presOf" srcId="{73CE2775-7007-41B4-BE92-ABA34DBDB300}" destId="{884C0BC2-BAD7-4714-BFA7-446CC7D389D4}" srcOrd="0" destOrd="2" presId="urn:microsoft.com/office/officeart/2005/8/layout/list1"/>
    <dgm:cxn modelId="{70982D45-3E80-4F27-A015-C593C4AD23C1}" type="presOf" srcId="{C6C278F7-92E4-4881-9411-853EB1087D0B}" destId="{D79EB38D-9A52-436A-8135-04485A6B8F1E}" srcOrd="0" destOrd="0" presId="urn:microsoft.com/office/officeart/2005/8/layout/list1"/>
    <dgm:cxn modelId="{469F1C47-FCCD-48C8-8ED3-66CAA940AB17}" srcId="{1DAD1816-9ABD-4618-B39F-8E41C7D6CFAD}" destId="{A15896A4-E26D-41BB-856C-B66665B242B0}" srcOrd="1" destOrd="0" parTransId="{7AFA3086-CC87-463C-80A9-E60658AE568A}" sibTransId="{FEE67C30-2C68-4FD1-A642-4257FED5EDDA}"/>
    <dgm:cxn modelId="{52814667-9013-4369-994B-1B44A14D264F}" type="presOf" srcId="{ABF544CF-3FCA-42FB-A070-9658FB618307}" destId="{884C0BC2-BAD7-4714-BFA7-446CC7D389D4}" srcOrd="0" destOrd="0" presId="urn:microsoft.com/office/officeart/2005/8/layout/list1"/>
    <dgm:cxn modelId="{E0D3E569-ECF0-4794-86D2-07421DE96F44}" type="presOf" srcId="{1F389BE5-4F81-43F9-B500-0543CDAEAD4B}" destId="{AF8886DF-4CF0-41E4-8BF4-47F3122282DF}" srcOrd="0" destOrd="0" presId="urn:microsoft.com/office/officeart/2005/8/layout/list1"/>
    <dgm:cxn modelId="{90AF9455-A157-4056-8F5F-CC4409F12B25}" type="presOf" srcId="{A15896A4-E26D-41BB-856C-B66665B242B0}" destId="{24D85C47-35E4-43A5-99DB-C85D02A501FF}" srcOrd="0" destOrd="0" presId="urn:microsoft.com/office/officeart/2005/8/layout/list1"/>
    <dgm:cxn modelId="{E12E9956-31A8-4250-B74B-D0656FEDA8D6}" srcId="{2E7EFD98-152C-4FC2-90CC-9F9C299979E0}" destId="{73CE2775-7007-41B4-BE92-ABA34DBDB300}" srcOrd="2" destOrd="0" parTransId="{1E62508C-8019-4E33-878C-5A2624B4AE46}" sibTransId="{93A10F5B-70E9-445D-859E-CDB84CABAEB3}"/>
    <dgm:cxn modelId="{0ABBC356-81AF-459E-80A2-14DF83E2D12A}" srcId="{E203F918-9768-4FD4-B67B-B6977B09A7E6}" destId="{DF6B457B-DDEC-4CA2-9857-8C4567928050}" srcOrd="1" destOrd="0" parTransId="{7DE4980F-0E7A-4CC1-85CD-665557EC3143}" sibTransId="{92B2BFBA-393B-46D0-9422-2D9BD059AF64}"/>
    <dgm:cxn modelId="{C5A14559-A727-490E-8EDF-F95DED6F7247}" srcId="{1DAD1816-9ABD-4618-B39F-8E41C7D6CFAD}" destId="{E203F918-9768-4FD4-B67B-B6977B09A7E6}" srcOrd="3" destOrd="0" parTransId="{3CDFD396-26EA-4074-AD65-F3D06D97FEB8}" sibTransId="{41FAE4C5-0BFF-4D7C-AB25-1D4EE4069566}"/>
    <dgm:cxn modelId="{B839BB5A-4E78-4ADF-AB1D-9CF71AC2CE03}" srcId="{1DAD1816-9ABD-4618-B39F-8E41C7D6CFAD}" destId="{2E7EFD98-152C-4FC2-90CC-9F9C299979E0}" srcOrd="0" destOrd="0" parTransId="{027D2833-DCF8-4544-90F3-33C1C81D5A63}" sibTransId="{216C1F0E-FC87-4A8E-9419-FED57D17C241}"/>
    <dgm:cxn modelId="{BFEBAE81-0726-4989-B043-B08991ED0220}" type="presOf" srcId="{B2798C9F-A3F8-4106-A3CF-E4436F719DA9}" destId="{884C0BC2-BAD7-4714-BFA7-446CC7D389D4}" srcOrd="0" destOrd="1" presId="urn:microsoft.com/office/officeart/2005/8/layout/list1"/>
    <dgm:cxn modelId="{0E06A79D-2788-4D54-BCDA-AD28A31A4F2E}" type="presOf" srcId="{2E7EFD98-152C-4FC2-90CC-9F9C299979E0}" destId="{E5832CB7-A3D7-4091-A832-DF53944EB42F}" srcOrd="1" destOrd="0" presId="urn:microsoft.com/office/officeart/2005/8/layout/list1"/>
    <dgm:cxn modelId="{DBC726A7-146D-49AD-AE67-F87CEC15425F}" type="presOf" srcId="{D6296793-9051-4FC6-B57B-30E024E76368}" destId="{92A984CE-62BC-477F-B5D0-0DDAC7D76FDE}" srcOrd="0" destOrd="0" presId="urn:microsoft.com/office/officeart/2005/8/layout/list1"/>
    <dgm:cxn modelId="{37B6E2A8-2D1F-4EA2-9AFA-BB4669CDBA40}" type="presOf" srcId="{243628F3-067D-432A-9438-E075D0454365}" destId="{D79EB38D-9A52-436A-8135-04485A6B8F1E}" srcOrd="0" destOrd="2" presId="urn:microsoft.com/office/officeart/2005/8/layout/list1"/>
    <dgm:cxn modelId="{82C571C0-8AE2-488D-BA88-E8F0B6BF70C7}" type="presOf" srcId="{157B2056-9554-4B3B-9FCB-BBA27BDA0D31}" destId="{3628954B-4893-4236-8370-5B8C3D2C948D}" srcOrd="0" destOrd="0" presId="urn:microsoft.com/office/officeart/2005/8/layout/list1"/>
    <dgm:cxn modelId="{B8EEACC4-4086-4611-9E4E-E2458A63B309}" type="presOf" srcId="{1F389BE5-4F81-43F9-B500-0543CDAEAD4B}" destId="{C603C697-2FBE-4181-BA38-323D779CAB6A}" srcOrd="1" destOrd="0" presId="urn:microsoft.com/office/officeart/2005/8/layout/list1"/>
    <dgm:cxn modelId="{081420E5-AF33-4388-8D5B-098319F2C893}" srcId="{A15896A4-E26D-41BB-856C-B66665B242B0}" destId="{157B2056-9554-4B3B-9FCB-BBA27BDA0D31}" srcOrd="0" destOrd="0" parTransId="{6777E204-703D-4432-986D-B49DF9401CEF}" sibTransId="{5F8D85CE-89D7-43AD-80DB-2A15A108CE98}"/>
    <dgm:cxn modelId="{634375EB-CDBD-45E0-9677-7BEB74D1C88E}" type="presOf" srcId="{A15896A4-E26D-41BB-856C-B66665B242B0}" destId="{1AC41282-98D6-4851-9114-10549844B71A}" srcOrd="1" destOrd="0" presId="urn:microsoft.com/office/officeart/2005/8/layout/list1"/>
    <dgm:cxn modelId="{B57728F0-6592-4BDB-A46D-DFB3F70895D8}" srcId="{1DAD1816-9ABD-4618-B39F-8E41C7D6CFAD}" destId="{1F389BE5-4F81-43F9-B500-0543CDAEAD4B}" srcOrd="2" destOrd="0" parTransId="{4E5F730E-8FDB-4781-B9EF-C631F3CC974E}" sibTransId="{04DF59F1-13FE-49F7-BC90-F42A70936908}"/>
    <dgm:cxn modelId="{0605E7F6-D662-4C51-A43F-E0E5195E81CC}" type="presOf" srcId="{141BE02E-DCE3-4E31-BB1F-D897CDD94098}" destId="{97A8D764-7738-44EE-A53F-E5E5EC078EE4}" srcOrd="0" destOrd="0" presId="urn:microsoft.com/office/officeart/2005/8/layout/list1"/>
    <dgm:cxn modelId="{0564E7F6-EA51-4163-941D-ADB97F20BD02}" type="presOf" srcId="{1DAD1816-9ABD-4618-B39F-8E41C7D6CFAD}" destId="{E3293424-13B7-433F-86C4-4D85D465FF57}" srcOrd="0" destOrd="0" presId="urn:microsoft.com/office/officeart/2005/8/layout/list1"/>
    <dgm:cxn modelId="{E0F90CA4-11F1-4A4C-896F-913FDBFDE327}" type="presParOf" srcId="{E3293424-13B7-433F-86C4-4D85D465FF57}" destId="{81C6F0C9-216E-4F26-8460-BD551808633D}" srcOrd="0" destOrd="0" presId="urn:microsoft.com/office/officeart/2005/8/layout/list1"/>
    <dgm:cxn modelId="{7F3D545F-5961-4691-BDCD-6F6931F8D339}" type="presParOf" srcId="{81C6F0C9-216E-4F26-8460-BD551808633D}" destId="{AEB761DD-62FC-422C-8956-84842A6B4046}" srcOrd="0" destOrd="0" presId="urn:microsoft.com/office/officeart/2005/8/layout/list1"/>
    <dgm:cxn modelId="{D0700C0B-D890-44A9-8321-63AA8EBA17A4}" type="presParOf" srcId="{81C6F0C9-216E-4F26-8460-BD551808633D}" destId="{E5832CB7-A3D7-4091-A832-DF53944EB42F}" srcOrd="1" destOrd="0" presId="urn:microsoft.com/office/officeart/2005/8/layout/list1"/>
    <dgm:cxn modelId="{E90B3CB1-8929-40E5-BE8E-92EE53CF5A8B}" type="presParOf" srcId="{E3293424-13B7-433F-86C4-4D85D465FF57}" destId="{562E21DD-41E5-4532-9173-E03E14A4356F}" srcOrd="1" destOrd="0" presId="urn:microsoft.com/office/officeart/2005/8/layout/list1"/>
    <dgm:cxn modelId="{6E9EB58B-C85B-4918-9E1C-81E5C5C7D8FA}" type="presParOf" srcId="{E3293424-13B7-433F-86C4-4D85D465FF57}" destId="{884C0BC2-BAD7-4714-BFA7-446CC7D389D4}" srcOrd="2" destOrd="0" presId="urn:microsoft.com/office/officeart/2005/8/layout/list1"/>
    <dgm:cxn modelId="{1C1435F5-C5BC-429E-98F9-339FC6DBC245}" type="presParOf" srcId="{E3293424-13B7-433F-86C4-4D85D465FF57}" destId="{6AF49909-0C83-4215-9749-56E374C836A4}" srcOrd="3" destOrd="0" presId="urn:microsoft.com/office/officeart/2005/8/layout/list1"/>
    <dgm:cxn modelId="{D72395D6-E4AD-458B-AC54-4AF0B04B9903}" type="presParOf" srcId="{E3293424-13B7-433F-86C4-4D85D465FF57}" destId="{9E1101ED-8529-4FFE-9AA4-3C844C197D44}" srcOrd="4" destOrd="0" presId="urn:microsoft.com/office/officeart/2005/8/layout/list1"/>
    <dgm:cxn modelId="{FC055B2E-EB48-48B4-870D-07D8F7827127}" type="presParOf" srcId="{9E1101ED-8529-4FFE-9AA4-3C844C197D44}" destId="{24D85C47-35E4-43A5-99DB-C85D02A501FF}" srcOrd="0" destOrd="0" presId="urn:microsoft.com/office/officeart/2005/8/layout/list1"/>
    <dgm:cxn modelId="{3D82C723-7E43-4BC1-A76B-E50F59B73140}" type="presParOf" srcId="{9E1101ED-8529-4FFE-9AA4-3C844C197D44}" destId="{1AC41282-98D6-4851-9114-10549844B71A}" srcOrd="1" destOrd="0" presId="urn:microsoft.com/office/officeart/2005/8/layout/list1"/>
    <dgm:cxn modelId="{EF6D9FB0-664A-4FF1-B454-EF029A96685C}" type="presParOf" srcId="{E3293424-13B7-433F-86C4-4D85D465FF57}" destId="{25CB8835-4D9E-4077-890D-BAF9AE009F13}" srcOrd="5" destOrd="0" presId="urn:microsoft.com/office/officeart/2005/8/layout/list1"/>
    <dgm:cxn modelId="{001C1F9F-DC0B-43FA-BFF4-8D946439975C}" type="presParOf" srcId="{E3293424-13B7-433F-86C4-4D85D465FF57}" destId="{3628954B-4893-4236-8370-5B8C3D2C948D}" srcOrd="6" destOrd="0" presId="urn:microsoft.com/office/officeart/2005/8/layout/list1"/>
    <dgm:cxn modelId="{6FE2CE67-A3B5-4D79-A03C-1724F09FF1B1}" type="presParOf" srcId="{E3293424-13B7-433F-86C4-4D85D465FF57}" destId="{B394023F-D881-4C46-926B-361722A2D936}" srcOrd="7" destOrd="0" presId="urn:microsoft.com/office/officeart/2005/8/layout/list1"/>
    <dgm:cxn modelId="{F9BD648B-8235-47E0-B76B-AF2AE090ACFA}" type="presParOf" srcId="{E3293424-13B7-433F-86C4-4D85D465FF57}" destId="{4277A31B-4C09-44FA-8D51-2D9F008601C5}" srcOrd="8" destOrd="0" presId="urn:microsoft.com/office/officeart/2005/8/layout/list1"/>
    <dgm:cxn modelId="{06F1EFEF-9CB5-4FC8-B939-3ADF5A9C5784}" type="presParOf" srcId="{4277A31B-4C09-44FA-8D51-2D9F008601C5}" destId="{AF8886DF-4CF0-41E4-8BF4-47F3122282DF}" srcOrd="0" destOrd="0" presId="urn:microsoft.com/office/officeart/2005/8/layout/list1"/>
    <dgm:cxn modelId="{655B1AF9-B4E2-401C-8A7B-7F39FF757013}" type="presParOf" srcId="{4277A31B-4C09-44FA-8D51-2D9F008601C5}" destId="{C603C697-2FBE-4181-BA38-323D779CAB6A}" srcOrd="1" destOrd="0" presId="urn:microsoft.com/office/officeart/2005/8/layout/list1"/>
    <dgm:cxn modelId="{3ED07450-5558-4A62-8AB6-BFCC3FD71E45}" type="presParOf" srcId="{E3293424-13B7-433F-86C4-4D85D465FF57}" destId="{6CF59F1F-9F52-4621-8951-B39315216444}" srcOrd="9" destOrd="0" presId="urn:microsoft.com/office/officeart/2005/8/layout/list1"/>
    <dgm:cxn modelId="{91E1592F-3A04-4D69-8FC0-FD7E65E391FE}" type="presParOf" srcId="{E3293424-13B7-433F-86C4-4D85D465FF57}" destId="{92A984CE-62BC-477F-B5D0-0DDAC7D76FDE}" srcOrd="10" destOrd="0" presId="urn:microsoft.com/office/officeart/2005/8/layout/list1"/>
    <dgm:cxn modelId="{39EF6188-27D8-469F-9477-B806BDAC66C7}" type="presParOf" srcId="{E3293424-13B7-433F-86C4-4D85D465FF57}" destId="{631182F8-415D-414C-AD7E-691DABE9078C}" srcOrd="11" destOrd="0" presId="urn:microsoft.com/office/officeart/2005/8/layout/list1"/>
    <dgm:cxn modelId="{2E86D8F3-8CA0-4808-BFBF-EF2BC28FB2B5}" type="presParOf" srcId="{E3293424-13B7-433F-86C4-4D85D465FF57}" destId="{7E12910F-2A37-4CC4-93CD-65B9965F5A6F}" srcOrd="12" destOrd="0" presId="urn:microsoft.com/office/officeart/2005/8/layout/list1"/>
    <dgm:cxn modelId="{1B6C4829-B5F2-489A-BB96-F67AEDEDDF7A}" type="presParOf" srcId="{7E12910F-2A37-4CC4-93CD-65B9965F5A6F}" destId="{065F57FC-BA74-4EB2-9A87-DBCC86782FFB}" srcOrd="0" destOrd="0" presId="urn:microsoft.com/office/officeart/2005/8/layout/list1"/>
    <dgm:cxn modelId="{9858CA8D-CA90-4F2D-A860-6ECB160525B8}" type="presParOf" srcId="{7E12910F-2A37-4CC4-93CD-65B9965F5A6F}" destId="{CB9C165A-A63B-4B22-A798-EEB4FF132CCF}" srcOrd="1" destOrd="0" presId="urn:microsoft.com/office/officeart/2005/8/layout/list1"/>
    <dgm:cxn modelId="{4BC5BA88-0085-4E06-B51E-79CFE9867461}" type="presParOf" srcId="{E3293424-13B7-433F-86C4-4D85D465FF57}" destId="{9B26513A-97CD-498D-80CE-EE763CAC3DBB}" srcOrd="13" destOrd="0" presId="urn:microsoft.com/office/officeart/2005/8/layout/list1"/>
    <dgm:cxn modelId="{9BE349E7-6151-46C1-A33D-1F231FB29B22}" type="presParOf" srcId="{E3293424-13B7-433F-86C4-4D85D465FF57}" destId="{D79EB38D-9A52-436A-8135-04485A6B8F1E}" srcOrd="14" destOrd="0" presId="urn:microsoft.com/office/officeart/2005/8/layout/list1"/>
    <dgm:cxn modelId="{8BFEF0D2-2721-4F4D-B2B6-8326A139E58A}" type="presParOf" srcId="{E3293424-13B7-433F-86C4-4D85D465FF57}" destId="{E78CDE06-6C0A-4906-8734-5248E1FA2852}" srcOrd="15" destOrd="0" presId="urn:microsoft.com/office/officeart/2005/8/layout/list1"/>
    <dgm:cxn modelId="{498BC7CC-D731-4ADF-8A48-DDC9BF0A6374}" type="presParOf" srcId="{E3293424-13B7-433F-86C4-4D85D465FF57}" destId="{0C49A79E-4C76-4908-89AF-B746532093B8}" srcOrd="16" destOrd="0" presId="urn:microsoft.com/office/officeart/2005/8/layout/list1"/>
    <dgm:cxn modelId="{D364F247-370C-41E1-A7E2-E24C86938CAE}" type="presParOf" srcId="{0C49A79E-4C76-4908-89AF-B746532093B8}" destId="{97A8D764-7738-44EE-A53F-E5E5EC078EE4}" srcOrd="0" destOrd="0" presId="urn:microsoft.com/office/officeart/2005/8/layout/list1"/>
    <dgm:cxn modelId="{B105364B-9A0A-4444-97AD-AE82E258D35D}" type="presParOf" srcId="{0C49A79E-4C76-4908-89AF-B746532093B8}" destId="{55F11564-2F84-4793-96A7-5B8924BD6FFA}" srcOrd="1" destOrd="0" presId="urn:microsoft.com/office/officeart/2005/8/layout/list1"/>
    <dgm:cxn modelId="{81F91914-6D7B-4D2C-8D61-41AE48052CA9}" type="presParOf" srcId="{E3293424-13B7-433F-86C4-4D85D465FF57}" destId="{6377A69C-6D69-4AD0-90DE-6A746F77340E}" srcOrd="17" destOrd="0" presId="urn:microsoft.com/office/officeart/2005/8/layout/list1"/>
    <dgm:cxn modelId="{8DF4FE74-E391-4B85-8A06-1FB15B2B5A06}" type="presParOf" srcId="{E3293424-13B7-433F-86C4-4D85D465FF57}" destId="{87BD081B-521A-4EC5-849E-3A30BBDA473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1745C-BA22-4FC0-875A-04C003E2A1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7251448-2C5A-476C-AEDE-966DDF05394B}">
      <dgm:prSet/>
      <dgm:spPr/>
      <dgm:t>
        <a:bodyPr/>
        <a:lstStyle/>
        <a:p>
          <a:r>
            <a:rPr lang="en-GB" b="1"/>
            <a:t>Impact of first degree and life and work experience</a:t>
          </a:r>
          <a:endParaRPr lang="en-US"/>
        </a:p>
      </dgm:t>
    </dgm:pt>
    <dgm:pt modelId="{954AE80F-A931-4EDD-ABEE-DFAB0E223308}" type="parTrans" cxnId="{46A084A3-54B9-4859-9E2E-726DDD62E696}">
      <dgm:prSet/>
      <dgm:spPr/>
      <dgm:t>
        <a:bodyPr/>
        <a:lstStyle/>
        <a:p>
          <a:endParaRPr lang="en-US"/>
        </a:p>
      </dgm:t>
    </dgm:pt>
    <dgm:pt modelId="{A6565D8E-DE9D-4E30-BC49-BF49E4EE7170}" type="sibTrans" cxnId="{46A084A3-54B9-4859-9E2E-726DDD62E696}">
      <dgm:prSet/>
      <dgm:spPr/>
      <dgm:t>
        <a:bodyPr/>
        <a:lstStyle/>
        <a:p>
          <a:endParaRPr lang="en-US"/>
        </a:p>
      </dgm:t>
    </dgm:pt>
    <dgm:pt modelId="{71BE8404-E7FF-4943-B783-31BF950DC20E}">
      <dgm:prSet/>
      <dgm:spPr/>
      <dgm:t>
        <a:bodyPr/>
        <a:lstStyle/>
        <a:p>
          <a:r>
            <a:rPr lang="en-GB" b="1"/>
            <a:t>Habits of mind </a:t>
          </a:r>
          <a:r>
            <a:rPr lang="en-GB"/>
            <a:t>– ‘one answer’ vs  no correct answer</a:t>
          </a:r>
          <a:endParaRPr lang="en-US"/>
        </a:p>
      </dgm:t>
    </dgm:pt>
    <dgm:pt modelId="{DD2A64A0-6867-45B0-9133-D24E3F480CBF}" type="parTrans" cxnId="{685D65A2-04BB-4575-A651-CE4B61DDDC7F}">
      <dgm:prSet/>
      <dgm:spPr/>
      <dgm:t>
        <a:bodyPr/>
        <a:lstStyle/>
        <a:p>
          <a:endParaRPr lang="en-US"/>
        </a:p>
      </dgm:t>
    </dgm:pt>
    <dgm:pt modelId="{9EE06309-9271-4A07-8921-9FA8D6762BCD}" type="sibTrans" cxnId="{685D65A2-04BB-4575-A651-CE4B61DDDC7F}">
      <dgm:prSet/>
      <dgm:spPr/>
      <dgm:t>
        <a:bodyPr/>
        <a:lstStyle/>
        <a:p>
          <a:endParaRPr lang="en-US"/>
        </a:p>
      </dgm:t>
    </dgm:pt>
    <dgm:pt modelId="{DF947D86-E750-4D3D-8FF6-A6BEF23A1747}">
      <dgm:prSet/>
      <dgm:spPr/>
      <dgm:t>
        <a:bodyPr/>
        <a:lstStyle/>
        <a:p>
          <a:r>
            <a:rPr lang="en-GB"/>
            <a:t>‘</a:t>
          </a:r>
          <a:r>
            <a:rPr lang="en-GB" b="1"/>
            <a:t>Field changers</a:t>
          </a:r>
          <a:r>
            <a:rPr lang="en-GB"/>
            <a:t>’ – alignment of previous degree with current masters and perceived level of critical thinking and further development of this.</a:t>
          </a:r>
          <a:endParaRPr lang="en-US"/>
        </a:p>
      </dgm:t>
    </dgm:pt>
    <dgm:pt modelId="{B1CC1BFB-9122-45A7-BD0F-64587DC167D2}" type="parTrans" cxnId="{71659E21-4703-44D1-9E9A-12CDFE0342A9}">
      <dgm:prSet/>
      <dgm:spPr/>
      <dgm:t>
        <a:bodyPr/>
        <a:lstStyle/>
        <a:p>
          <a:endParaRPr lang="en-US"/>
        </a:p>
      </dgm:t>
    </dgm:pt>
    <dgm:pt modelId="{90CD37CF-ECF1-46DB-9176-C9A97C244FF6}" type="sibTrans" cxnId="{71659E21-4703-44D1-9E9A-12CDFE0342A9}">
      <dgm:prSet/>
      <dgm:spPr/>
      <dgm:t>
        <a:bodyPr/>
        <a:lstStyle/>
        <a:p>
          <a:endParaRPr lang="en-US"/>
        </a:p>
      </dgm:t>
    </dgm:pt>
    <dgm:pt modelId="{3E7504ED-DBD7-4242-97BF-7D0ECED9BF6F}">
      <dgm:prSet/>
      <dgm:spPr/>
      <dgm:t>
        <a:bodyPr/>
        <a:lstStyle/>
        <a:p>
          <a:r>
            <a:rPr lang="en-GB" b="1"/>
            <a:t>Influence of previous teaching and learning mode </a:t>
          </a:r>
          <a:endParaRPr lang="en-US"/>
        </a:p>
      </dgm:t>
    </dgm:pt>
    <dgm:pt modelId="{00ABA04F-3F2F-4066-8E57-18B3157FF5F3}" type="parTrans" cxnId="{B20B5139-C448-4450-90A4-C2644957BE8A}">
      <dgm:prSet/>
      <dgm:spPr/>
      <dgm:t>
        <a:bodyPr/>
        <a:lstStyle/>
        <a:p>
          <a:endParaRPr lang="en-US"/>
        </a:p>
      </dgm:t>
    </dgm:pt>
    <dgm:pt modelId="{6E2AE030-7447-4BEB-A819-23F22D706E9E}" type="sibTrans" cxnId="{B20B5139-C448-4450-90A4-C2644957BE8A}">
      <dgm:prSet/>
      <dgm:spPr/>
      <dgm:t>
        <a:bodyPr/>
        <a:lstStyle/>
        <a:p>
          <a:endParaRPr lang="en-US"/>
        </a:p>
      </dgm:t>
    </dgm:pt>
    <dgm:pt modelId="{441B93FA-9BDF-4888-9A27-C69675EE81F4}">
      <dgm:prSet/>
      <dgm:spPr/>
      <dgm:t>
        <a:bodyPr/>
        <a:lstStyle/>
        <a:p>
          <a:r>
            <a:rPr lang="en-GB" dirty="0"/>
            <a:t>Memorisation and rote learning vs Active, inquiry-based learning </a:t>
          </a:r>
          <a:endParaRPr lang="en-US" dirty="0"/>
        </a:p>
      </dgm:t>
    </dgm:pt>
    <dgm:pt modelId="{72C0EC4C-767B-4DC8-B3D3-E49C5A3EB7F0}" type="parTrans" cxnId="{6CDB3BF0-9CFD-434A-B0DE-EC81366DC95D}">
      <dgm:prSet/>
      <dgm:spPr/>
      <dgm:t>
        <a:bodyPr/>
        <a:lstStyle/>
        <a:p>
          <a:endParaRPr lang="en-US"/>
        </a:p>
      </dgm:t>
    </dgm:pt>
    <dgm:pt modelId="{6D9C3742-D443-49B5-8CBF-2ACC8F86FAF4}" type="sibTrans" cxnId="{6CDB3BF0-9CFD-434A-B0DE-EC81366DC95D}">
      <dgm:prSet/>
      <dgm:spPr/>
      <dgm:t>
        <a:bodyPr/>
        <a:lstStyle/>
        <a:p>
          <a:endParaRPr lang="en-US"/>
        </a:p>
      </dgm:t>
    </dgm:pt>
    <dgm:pt modelId="{768D84F5-60BE-4C9B-8019-CA0022DC2B2A}">
      <dgm:prSet/>
      <dgm:spPr/>
      <dgm:t>
        <a:bodyPr/>
        <a:lstStyle/>
        <a:p>
          <a:r>
            <a:rPr lang="en-GB" dirty="0"/>
            <a:t>Role of academic literacies – </a:t>
          </a:r>
          <a:r>
            <a:rPr lang="en-GB" b="1" dirty="0"/>
            <a:t>rules of the game </a:t>
          </a:r>
          <a:r>
            <a:rPr lang="en-GB" dirty="0"/>
            <a:t>(Johnston, et al. 2011)</a:t>
          </a:r>
          <a:endParaRPr lang="en-US" dirty="0"/>
        </a:p>
      </dgm:t>
    </dgm:pt>
    <dgm:pt modelId="{5B6FB23F-86A7-4B3A-86E0-8E298C222E14}" type="parTrans" cxnId="{5464C573-FDFA-4B0D-9328-C08EF92E74D7}">
      <dgm:prSet/>
      <dgm:spPr/>
      <dgm:t>
        <a:bodyPr/>
        <a:lstStyle/>
        <a:p>
          <a:endParaRPr lang="en-US"/>
        </a:p>
      </dgm:t>
    </dgm:pt>
    <dgm:pt modelId="{28B59E3B-F143-4890-8BAD-26369BAFA87A}" type="sibTrans" cxnId="{5464C573-FDFA-4B0D-9328-C08EF92E74D7}">
      <dgm:prSet/>
      <dgm:spPr/>
      <dgm:t>
        <a:bodyPr/>
        <a:lstStyle/>
        <a:p>
          <a:endParaRPr lang="en-US"/>
        </a:p>
      </dgm:t>
    </dgm:pt>
    <dgm:pt modelId="{6F8DAC55-6564-458A-AB83-0A6F642CF081}">
      <dgm:prSet/>
      <dgm:spPr/>
      <dgm:t>
        <a:bodyPr/>
        <a:lstStyle/>
        <a:p>
          <a:r>
            <a:rPr lang="en-GB" i="1" dirty="0"/>
            <a:t>“I feel like I have this sort of unfair advantage that I learned the rule book really early...it’s such a formula to write papers”</a:t>
          </a:r>
          <a:r>
            <a:rPr lang="en-GB" b="1" i="1" dirty="0"/>
            <a:t> </a:t>
          </a:r>
          <a:r>
            <a:rPr lang="en-GB" dirty="0"/>
            <a:t>(Political Communication Student)</a:t>
          </a:r>
          <a:endParaRPr lang="en-US" dirty="0"/>
        </a:p>
      </dgm:t>
    </dgm:pt>
    <dgm:pt modelId="{83DD5D2B-5281-421B-8121-952DC71D25F6}" type="parTrans" cxnId="{D30E3522-6D03-47E8-9A42-9457F4DFE434}">
      <dgm:prSet/>
      <dgm:spPr/>
      <dgm:t>
        <a:bodyPr/>
        <a:lstStyle/>
        <a:p>
          <a:endParaRPr lang="en-US"/>
        </a:p>
      </dgm:t>
    </dgm:pt>
    <dgm:pt modelId="{9ACDA156-6989-43D1-A06E-F11D7EB1ABDB}" type="sibTrans" cxnId="{D30E3522-6D03-47E8-9A42-9457F4DFE434}">
      <dgm:prSet/>
      <dgm:spPr/>
      <dgm:t>
        <a:bodyPr/>
        <a:lstStyle/>
        <a:p>
          <a:endParaRPr lang="en-US"/>
        </a:p>
      </dgm:t>
    </dgm:pt>
    <dgm:pt modelId="{0461B9D8-A29D-45BB-A630-C1807616A9B0}">
      <dgm:prSet/>
      <dgm:spPr/>
      <dgm:t>
        <a:bodyPr/>
        <a:lstStyle/>
        <a:p>
          <a:r>
            <a:rPr lang="en-GB" dirty="0"/>
            <a:t>Role of assessment and language– </a:t>
          </a:r>
          <a:r>
            <a:rPr lang="en-GB" b="1" dirty="0"/>
            <a:t>textual bias </a:t>
          </a:r>
          <a:r>
            <a:rPr lang="en-GB" dirty="0"/>
            <a:t>(Lillis, 2007)</a:t>
          </a:r>
          <a:endParaRPr lang="en-US" dirty="0"/>
        </a:p>
      </dgm:t>
    </dgm:pt>
    <dgm:pt modelId="{DA5C7CC3-9D54-4C3C-B39C-2E8D953D22BC}" type="parTrans" cxnId="{05784C8C-856F-4261-873C-21C6A8F7ABB8}">
      <dgm:prSet/>
      <dgm:spPr/>
      <dgm:t>
        <a:bodyPr/>
        <a:lstStyle/>
        <a:p>
          <a:endParaRPr lang="en-US"/>
        </a:p>
      </dgm:t>
    </dgm:pt>
    <dgm:pt modelId="{8C4A94D1-4CF6-4CC6-B132-33E5684A871A}" type="sibTrans" cxnId="{05784C8C-856F-4261-873C-21C6A8F7ABB8}">
      <dgm:prSet/>
      <dgm:spPr/>
      <dgm:t>
        <a:bodyPr/>
        <a:lstStyle/>
        <a:p>
          <a:endParaRPr lang="en-US"/>
        </a:p>
      </dgm:t>
    </dgm:pt>
    <dgm:pt modelId="{94E839FD-8198-4B11-9333-4195327A8B3A}">
      <dgm:prSet/>
      <dgm:spPr/>
      <dgm:t>
        <a:bodyPr/>
        <a:lstStyle/>
        <a:p>
          <a:r>
            <a:rPr lang="en-GB" dirty="0"/>
            <a:t>Validity of written assessment as means of evaluation of critical thinking questioned – and limited space to articulate points and arguments within assignments.</a:t>
          </a:r>
          <a:endParaRPr lang="en-US" dirty="0"/>
        </a:p>
      </dgm:t>
    </dgm:pt>
    <dgm:pt modelId="{FC5B3173-DCBE-4FA0-8548-ED2EA05401E4}" type="parTrans" cxnId="{29CF556B-2283-4B8F-9482-CDDDD245835A}">
      <dgm:prSet/>
      <dgm:spPr/>
      <dgm:t>
        <a:bodyPr/>
        <a:lstStyle/>
        <a:p>
          <a:endParaRPr lang="en-US"/>
        </a:p>
      </dgm:t>
    </dgm:pt>
    <dgm:pt modelId="{9863588D-6ABF-4DCB-88EE-420B48928EE8}" type="sibTrans" cxnId="{29CF556B-2283-4B8F-9482-CDDDD245835A}">
      <dgm:prSet/>
      <dgm:spPr/>
      <dgm:t>
        <a:bodyPr/>
        <a:lstStyle/>
        <a:p>
          <a:endParaRPr lang="en-US"/>
        </a:p>
      </dgm:t>
    </dgm:pt>
    <dgm:pt modelId="{409113DE-FE4E-4B57-8ECC-45D0DD84D13D}" type="pres">
      <dgm:prSet presAssocID="{9DD1745C-BA22-4FC0-875A-04C003E2A113}" presName="linear" presStyleCnt="0">
        <dgm:presLayoutVars>
          <dgm:dir/>
          <dgm:animLvl val="lvl"/>
          <dgm:resizeHandles val="exact"/>
        </dgm:presLayoutVars>
      </dgm:prSet>
      <dgm:spPr/>
    </dgm:pt>
    <dgm:pt modelId="{A00F7623-54C8-4105-85ED-5B7016E21780}" type="pres">
      <dgm:prSet presAssocID="{87251448-2C5A-476C-AEDE-966DDF05394B}" presName="parentLin" presStyleCnt="0"/>
      <dgm:spPr/>
    </dgm:pt>
    <dgm:pt modelId="{BB3AB449-6377-4C1A-ADCF-B2DE32114914}" type="pres">
      <dgm:prSet presAssocID="{87251448-2C5A-476C-AEDE-966DDF05394B}" presName="parentLeftMargin" presStyleLbl="node1" presStyleIdx="0" presStyleCnt="2"/>
      <dgm:spPr/>
    </dgm:pt>
    <dgm:pt modelId="{38034D01-6829-42F3-B628-BC1173F2D152}" type="pres">
      <dgm:prSet presAssocID="{87251448-2C5A-476C-AEDE-966DDF05394B}" presName="parentText" presStyleLbl="node1" presStyleIdx="0" presStyleCnt="2">
        <dgm:presLayoutVars>
          <dgm:chMax val="0"/>
          <dgm:bulletEnabled val="1"/>
        </dgm:presLayoutVars>
      </dgm:prSet>
      <dgm:spPr/>
    </dgm:pt>
    <dgm:pt modelId="{BA665022-D6AB-41CC-9A97-60AC78A2E4BC}" type="pres">
      <dgm:prSet presAssocID="{87251448-2C5A-476C-AEDE-966DDF05394B}" presName="negativeSpace" presStyleCnt="0"/>
      <dgm:spPr/>
    </dgm:pt>
    <dgm:pt modelId="{C4455015-388A-46BE-A41B-8DD48AA3E755}" type="pres">
      <dgm:prSet presAssocID="{87251448-2C5A-476C-AEDE-966DDF05394B}" presName="childText" presStyleLbl="conFgAcc1" presStyleIdx="0" presStyleCnt="2">
        <dgm:presLayoutVars>
          <dgm:bulletEnabled val="1"/>
        </dgm:presLayoutVars>
      </dgm:prSet>
      <dgm:spPr/>
    </dgm:pt>
    <dgm:pt modelId="{10B1ABC1-DF4E-4B74-862D-CF4043C0654D}" type="pres">
      <dgm:prSet presAssocID="{A6565D8E-DE9D-4E30-BC49-BF49E4EE7170}" presName="spaceBetweenRectangles" presStyleCnt="0"/>
      <dgm:spPr/>
    </dgm:pt>
    <dgm:pt modelId="{C6F7F8FA-0A50-4152-9C30-43550ADD013E}" type="pres">
      <dgm:prSet presAssocID="{3E7504ED-DBD7-4242-97BF-7D0ECED9BF6F}" presName="parentLin" presStyleCnt="0"/>
      <dgm:spPr/>
    </dgm:pt>
    <dgm:pt modelId="{40076552-CF05-4ADF-8567-D22B7A73F75F}" type="pres">
      <dgm:prSet presAssocID="{3E7504ED-DBD7-4242-97BF-7D0ECED9BF6F}" presName="parentLeftMargin" presStyleLbl="node1" presStyleIdx="0" presStyleCnt="2"/>
      <dgm:spPr/>
    </dgm:pt>
    <dgm:pt modelId="{3481D3D1-8FC4-4574-BAFB-655ACDDEF0C5}" type="pres">
      <dgm:prSet presAssocID="{3E7504ED-DBD7-4242-97BF-7D0ECED9BF6F}" presName="parentText" presStyleLbl="node1" presStyleIdx="1" presStyleCnt="2">
        <dgm:presLayoutVars>
          <dgm:chMax val="0"/>
          <dgm:bulletEnabled val="1"/>
        </dgm:presLayoutVars>
      </dgm:prSet>
      <dgm:spPr/>
    </dgm:pt>
    <dgm:pt modelId="{2BB416C7-2BB1-43E3-9404-9FB022E1A9AA}" type="pres">
      <dgm:prSet presAssocID="{3E7504ED-DBD7-4242-97BF-7D0ECED9BF6F}" presName="negativeSpace" presStyleCnt="0"/>
      <dgm:spPr/>
    </dgm:pt>
    <dgm:pt modelId="{260CB8C2-60A3-4972-A2A1-7997BBD5C6BD}" type="pres">
      <dgm:prSet presAssocID="{3E7504ED-DBD7-4242-97BF-7D0ECED9BF6F}" presName="childText" presStyleLbl="conFgAcc1" presStyleIdx="1" presStyleCnt="2">
        <dgm:presLayoutVars>
          <dgm:bulletEnabled val="1"/>
        </dgm:presLayoutVars>
      </dgm:prSet>
      <dgm:spPr/>
    </dgm:pt>
  </dgm:ptLst>
  <dgm:cxnLst>
    <dgm:cxn modelId="{5116FA01-6E33-4BDD-B96E-A15C66DF37E8}" type="presOf" srcId="{441B93FA-9BDF-4888-9A27-C69675EE81F4}" destId="{260CB8C2-60A3-4972-A2A1-7997BBD5C6BD}" srcOrd="0" destOrd="0" presId="urn:microsoft.com/office/officeart/2005/8/layout/list1"/>
    <dgm:cxn modelId="{C3B88819-DF81-4D8A-A755-D16632B1EDEF}" type="presOf" srcId="{DF947D86-E750-4D3D-8FF6-A6BEF23A1747}" destId="{C4455015-388A-46BE-A41B-8DD48AA3E755}" srcOrd="0" destOrd="1" presId="urn:microsoft.com/office/officeart/2005/8/layout/list1"/>
    <dgm:cxn modelId="{71659E21-4703-44D1-9E9A-12CDFE0342A9}" srcId="{87251448-2C5A-476C-AEDE-966DDF05394B}" destId="{DF947D86-E750-4D3D-8FF6-A6BEF23A1747}" srcOrd="1" destOrd="0" parTransId="{B1CC1BFB-9122-45A7-BD0F-64587DC167D2}" sibTransId="{90CD37CF-ECF1-46DB-9176-C9A97C244FF6}"/>
    <dgm:cxn modelId="{D30E3522-6D03-47E8-9A42-9457F4DFE434}" srcId="{3E7504ED-DBD7-4242-97BF-7D0ECED9BF6F}" destId="{6F8DAC55-6564-458A-AB83-0A6F642CF081}" srcOrd="2" destOrd="0" parTransId="{83DD5D2B-5281-421B-8121-952DC71D25F6}" sibTransId="{9ACDA156-6989-43D1-A06E-F11D7EB1ABDB}"/>
    <dgm:cxn modelId="{7B7EFD26-F90B-4990-8BFC-801D4785E263}" type="presOf" srcId="{87251448-2C5A-476C-AEDE-966DDF05394B}" destId="{BB3AB449-6377-4C1A-ADCF-B2DE32114914}" srcOrd="0" destOrd="0" presId="urn:microsoft.com/office/officeart/2005/8/layout/list1"/>
    <dgm:cxn modelId="{6B37052A-0578-4044-83D5-38443BA7B084}" type="presOf" srcId="{87251448-2C5A-476C-AEDE-966DDF05394B}" destId="{38034D01-6829-42F3-B628-BC1173F2D152}" srcOrd="1" destOrd="0" presId="urn:microsoft.com/office/officeart/2005/8/layout/list1"/>
    <dgm:cxn modelId="{D02D5F2A-54F4-4BA1-8CC5-61E8B5B1A45C}" type="presOf" srcId="{3E7504ED-DBD7-4242-97BF-7D0ECED9BF6F}" destId="{40076552-CF05-4ADF-8567-D22B7A73F75F}" srcOrd="0" destOrd="0" presId="urn:microsoft.com/office/officeart/2005/8/layout/list1"/>
    <dgm:cxn modelId="{84916933-E3C9-4553-A0A9-E7CD482C8C06}" type="presOf" srcId="{3E7504ED-DBD7-4242-97BF-7D0ECED9BF6F}" destId="{3481D3D1-8FC4-4574-BAFB-655ACDDEF0C5}" srcOrd="1" destOrd="0" presId="urn:microsoft.com/office/officeart/2005/8/layout/list1"/>
    <dgm:cxn modelId="{B20B5139-C448-4450-90A4-C2644957BE8A}" srcId="{9DD1745C-BA22-4FC0-875A-04C003E2A113}" destId="{3E7504ED-DBD7-4242-97BF-7D0ECED9BF6F}" srcOrd="1" destOrd="0" parTransId="{00ABA04F-3F2F-4066-8E57-18B3157FF5F3}" sibTransId="{6E2AE030-7447-4BEB-A819-23F22D706E9E}"/>
    <dgm:cxn modelId="{29CF556B-2283-4B8F-9482-CDDDD245835A}" srcId="{0461B9D8-A29D-45BB-A630-C1807616A9B0}" destId="{94E839FD-8198-4B11-9333-4195327A8B3A}" srcOrd="0" destOrd="0" parTransId="{FC5B3173-DCBE-4FA0-8548-ED2EA05401E4}" sibTransId="{9863588D-6ABF-4DCB-88EE-420B48928EE8}"/>
    <dgm:cxn modelId="{3850C24F-59C9-413D-83D3-A85AF0BAA50D}" type="presOf" srcId="{71BE8404-E7FF-4943-B783-31BF950DC20E}" destId="{C4455015-388A-46BE-A41B-8DD48AA3E755}" srcOrd="0" destOrd="0" presId="urn:microsoft.com/office/officeart/2005/8/layout/list1"/>
    <dgm:cxn modelId="{5464C573-FDFA-4B0D-9328-C08EF92E74D7}" srcId="{3E7504ED-DBD7-4242-97BF-7D0ECED9BF6F}" destId="{768D84F5-60BE-4C9B-8019-CA0022DC2B2A}" srcOrd="1" destOrd="0" parTransId="{5B6FB23F-86A7-4B3A-86E0-8E298C222E14}" sibTransId="{28B59E3B-F143-4890-8BAD-26369BAFA87A}"/>
    <dgm:cxn modelId="{72FC1C7A-91C3-48E6-8AD2-9D917547FEAB}" type="presOf" srcId="{94E839FD-8198-4B11-9333-4195327A8B3A}" destId="{260CB8C2-60A3-4972-A2A1-7997BBD5C6BD}" srcOrd="0" destOrd="4" presId="urn:microsoft.com/office/officeart/2005/8/layout/list1"/>
    <dgm:cxn modelId="{05784C8C-856F-4261-873C-21C6A8F7ABB8}" srcId="{3E7504ED-DBD7-4242-97BF-7D0ECED9BF6F}" destId="{0461B9D8-A29D-45BB-A630-C1807616A9B0}" srcOrd="3" destOrd="0" parTransId="{DA5C7CC3-9D54-4C3C-B39C-2E8D953D22BC}" sibTransId="{8C4A94D1-4CF6-4CC6-B132-33E5684A871A}"/>
    <dgm:cxn modelId="{8F261399-5BC1-4E0A-8363-12FC626F5920}" type="presOf" srcId="{768D84F5-60BE-4C9B-8019-CA0022DC2B2A}" destId="{260CB8C2-60A3-4972-A2A1-7997BBD5C6BD}" srcOrd="0" destOrd="1" presId="urn:microsoft.com/office/officeart/2005/8/layout/list1"/>
    <dgm:cxn modelId="{685D65A2-04BB-4575-A651-CE4B61DDDC7F}" srcId="{87251448-2C5A-476C-AEDE-966DDF05394B}" destId="{71BE8404-E7FF-4943-B783-31BF950DC20E}" srcOrd="0" destOrd="0" parTransId="{DD2A64A0-6867-45B0-9133-D24E3F480CBF}" sibTransId="{9EE06309-9271-4A07-8921-9FA8D6762BCD}"/>
    <dgm:cxn modelId="{46A084A3-54B9-4859-9E2E-726DDD62E696}" srcId="{9DD1745C-BA22-4FC0-875A-04C003E2A113}" destId="{87251448-2C5A-476C-AEDE-966DDF05394B}" srcOrd="0" destOrd="0" parTransId="{954AE80F-A931-4EDD-ABEE-DFAB0E223308}" sibTransId="{A6565D8E-DE9D-4E30-BC49-BF49E4EE7170}"/>
    <dgm:cxn modelId="{A1FD50AD-1DE4-4C0D-B1EF-9F00CA2F9B6E}" type="presOf" srcId="{6F8DAC55-6564-458A-AB83-0A6F642CF081}" destId="{260CB8C2-60A3-4972-A2A1-7997BBD5C6BD}" srcOrd="0" destOrd="2" presId="urn:microsoft.com/office/officeart/2005/8/layout/list1"/>
    <dgm:cxn modelId="{87890BDA-6CFF-4027-9177-2A178E66BD7A}" type="presOf" srcId="{0461B9D8-A29D-45BB-A630-C1807616A9B0}" destId="{260CB8C2-60A3-4972-A2A1-7997BBD5C6BD}" srcOrd="0" destOrd="3" presId="urn:microsoft.com/office/officeart/2005/8/layout/list1"/>
    <dgm:cxn modelId="{2AD57EEF-1FF6-452E-AE90-9BAA77A2A7BA}" type="presOf" srcId="{9DD1745C-BA22-4FC0-875A-04C003E2A113}" destId="{409113DE-FE4E-4B57-8ECC-45D0DD84D13D}" srcOrd="0" destOrd="0" presId="urn:microsoft.com/office/officeart/2005/8/layout/list1"/>
    <dgm:cxn modelId="{6CDB3BF0-9CFD-434A-B0DE-EC81366DC95D}" srcId="{3E7504ED-DBD7-4242-97BF-7D0ECED9BF6F}" destId="{441B93FA-9BDF-4888-9A27-C69675EE81F4}" srcOrd="0" destOrd="0" parTransId="{72C0EC4C-767B-4DC8-B3D3-E49C5A3EB7F0}" sibTransId="{6D9C3742-D443-49B5-8CBF-2ACC8F86FAF4}"/>
    <dgm:cxn modelId="{0B18C92A-E12B-4618-AF18-0D538724E69F}" type="presParOf" srcId="{409113DE-FE4E-4B57-8ECC-45D0DD84D13D}" destId="{A00F7623-54C8-4105-85ED-5B7016E21780}" srcOrd="0" destOrd="0" presId="urn:microsoft.com/office/officeart/2005/8/layout/list1"/>
    <dgm:cxn modelId="{1D2E4925-7D22-4A9C-8044-F0C2BE4BFD24}" type="presParOf" srcId="{A00F7623-54C8-4105-85ED-5B7016E21780}" destId="{BB3AB449-6377-4C1A-ADCF-B2DE32114914}" srcOrd="0" destOrd="0" presId="urn:microsoft.com/office/officeart/2005/8/layout/list1"/>
    <dgm:cxn modelId="{0079E5D4-8C27-4F46-BE29-78D187AC0F66}" type="presParOf" srcId="{A00F7623-54C8-4105-85ED-5B7016E21780}" destId="{38034D01-6829-42F3-B628-BC1173F2D152}" srcOrd="1" destOrd="0" presId="urn:microsoft.com/office/officeart/2005/8/layout/list1"/>
    <dgm:cxn modelId="{F81428A6-E371-43CC-BBBC-51B9DBF2FE61}" type="presParOf" srcId="{409113DE-FE4E-4B57-8ECC-45D0DD84D13D}" destId="{BA665022-D6AB-41CC-9A97-60AC78A2E4BC}" srcOrd="1" destOrd="0" presId="urn:microsoft.com/office/officeart/2005/8/layout/list1"/>
    <dgm:cxn modelId="{A8642470-E892-40C2-9A70-A83554A724E2}" type="presParOf" srcId="{409113DE-FE4E-4B57-8ECC-45D0DD84D13D}" destId="{C4455015-388A-46BE-A41B-8DD48AA3E755}" srcOrd="2" destOrd="0" presId="urn:microsoft.com/office/officeart/2005/8/layout/list1"/>
    <dgm:cxn modelId="{62975080-F935-4C48-9D6F-9A8AD511DDE9}" type="presParOf" srcId="{409113DE-FE4E-4B57-8ECC-45D0DD84D13D}" destId="{10B1ABC1-DF4E-4B74-862D-CF4043C0654D}" srcOrd="3" destOrd="0" presId="urn:microsoft.com/office/officeart/2005/8/layout/list1"/>
    <dgm:cxn modelId="{8A7301E8-8D78-47E1-AE1E-DA96E339F919}" type="presParOf" srcId="{409113DE-FE4E-4B57-8ECC-45D0DD84D13D}" destId="{C6F7F8FA-0A50-4152-9C30-43550ADD013E}" srcOrd="4" destOrd="0" presId="urn:microsoft.com/office/officeart/2005/8/layout/list1"/>
    <dgm:cxn modelId="{591FB034-C118-4FFC-8045-A267CDBB9592}" type="presParOf" srcId="{C6F7F8FA-0A50-4152-9C30-43550ADD013E}" destId="{40076552-CF05-4ADF-8567-D22B7A73F75F}" srcOrd="0" destOrd="0" presId="urn:microsoft.com/office/officeart/2005/8/layout/list1"/>
    <dgm:cxn modelId="{4738F4CA-066E-4FCF-B7E8-F95B913995A5}" type="presParOf" srcId="{C6F7F8FA-0A50-4152-9C30-43550ADD013E}" destId="{3481D3D1-8FC4-4574-BAFB-655ACDDEF0C5}" srcOrd="1" destOrd="0" presId="urn:microsoft.com/office/officeart/2005/8/layout/list1"/>
    <dgm:cxn modelId="{E7672622-CBE9-4344-BAD6-AA805643767F}" type="presParOf" srcId="{409113DE-FE4E-4B57-8ECC-45D0DD84D13D}" destId="{2BB416C7-2BB1-43E3-9404-9FB022E1A9AA}" srcOrd="5" destOrd="0" presId="urn:microsoft.com/office/officeart/2005/8/layout/list1"/>
    <dgm:cxn modelId="{2358B464-D8FE-470A-9F4D-59490300F1E4}" type="presParOf" srcId="{409113DE-FE4E-4B57-8ECC-45D0DD84D13D}" destId="{260CB8C2-60A3-4972-A2A1-7997BBD5C6B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628DBF-EC88-4282-9759-F99CEEF2B0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2351CB-A247-4E52-83F9-2F1FF9FB3572}">
      <dgm:prSet/>
      <dgm:spPr/>
      <dgm:t>
        <a:bodyPr/>
        <a:lstStyle/>
        <a:p>
          <a:r>
            <a:rPr lang="en-GB" b="1" dirty="0"/>
            <a:t>Internationalisation</a:t>
          </a:r>
          <a:endParaRPr lang="en-US" dirty="0"/>
        </a:p>
      </dgm:t>
    </dgm:pt>
    <dgm:pt modelId="{998D4110-5362-4D3A-9113-5AC1930EC563}" type="parTrans" cxnId="{55FEFA86-06F9-45A3-8601-FB1E6D3387D1}">
      <dgm:prSet/>
      <dgm:spPr/>
      <dgm:t>
        <a:bodyPr/>
        <a:lstStyle/>
        <a:p>
          <a:endParaRPr lang="en-US"/>
        </a:p>
      </dgm:t>
    </dgm:pt>
    <dgm:pt modelId="{D7F43616-1757-47B5-8717-755146ECC5C9}" type="sibTrans" cxnId="{55FEFA86-06F9-45A3-8601-FB1E6D3387D1}">
      <dgm:prSet/>
      <dgm:spPr/>
      <dgm:t>
        <a:bodyPr/>
        <a:lstStyle/>
        <a:p>
          <a:endParaRPr lang="en-US"/>
        </a:p>
      </dgm:t>
    </dgm:pt>
    <dgm:pt modelId="{868A58D0-7970-431B-A632-3ED09E34CA07}">
      <dgm:prSet/>
      <dgm:spPr/>
      <dgm:t>
        <a:bodyPr/>
        <a:lstStyle/>
        <a:p>
          <a:r>
            <a:rPr lang="en-GB" dirty="0"/>
            <a:t>Learning with peers from other cultures and their experiences, values and beliefs</a:t>
          </a:r>
          <a:endParaRPr lang="en-US" dirty="0"/>
        </a:p>
      </dgm:t>
    </dgm:pt>
    <dgm:pt modelId="{95424FFE-010B-4F8E-A7CB-FDDACC0278CA}" type="parTrans" cxnId="{C42B9906-C3FF-4384-B8CB-662FA177B2C7}">
      <dgm:prSet/>
      <dgm:spPr/>
      <dgm:t>
        <a:bodyPr/>
        <a:lstStyle/>
        <a:p>
          <a:endParaRPr lang="en-US"/>
        </a:p>
      </dgm:t>
    </dgm:pt>
    <dgm:pt modelId="{935AF70D-7F24-4095-8B3F-78C0B48F8301}" type="sibTrans" cxnId="{C42B9906-C3FF-4384-B8CB-662FA177B2C7}">
      <dgm:prSet/>
      <dgm:spPr/>
      <dgm:t>
        <a:bodyPr/>
        <a:lstStyle/>
        <a:p>
          <a:endParaRPr lang="en-US"/>
        </a:p>
      </dgm:t>
    </dgm:pt>
    <dgm:pt modelId="{246DD07C-C893-4DAC-AA59-EBE865DB9B50}">
      <dgm:prSet/>
      <dgm:spPr/>
      <dgm:t>
        <a:bodyPr/>
        <a:lstStyle/>
        <a:p>
          <a:r>
            <a:rPr lang="en-GB" b="1" dirty="0"/>
            <a:t>Role of Dialogue</a:t>
          </a:r>
          <a:endParaRPr lang="en-US" dirty="0"/>
        </a:p>
      </dgm:t>
    </dgm:pt>
    <dgm:pt modelId="{EC1344EC-BA30-4407-A1EA-E1432492BF5E}" type="parTrans" cxnId="{E8E98413-918B-448B-8FB5-93F3B9B454C3}">
      <dgm:prSet/>
      <dgm:spPr/>
      <dgm:t>
        <a:bodyPr/>
        <a:lstStyle/>
        <a:p>
          <a:endParaRPr lang="en-US"/>
        </a:p>
      </dgm:t>
    </dgm:pt>
    <dgm:pt modelId="{69CA0C65-37B9-4ED4-812A-1368992E5CA9}" type="sibTrans" cxnId="{E8E98413-918B-448B-8FB5-93F3B9B454C3}">
      <dgm:prSet/>
      <dgm:spPr/>
      <dgm:t>
        <a:bodyPr/>
        <a:lstStyle/>
        <a:p>
          <a:endParaRPr lang="en-US"/>
        </a:p>
      </dgm:t>
    </dgm:pt>
    <dgm:pt modelId="{6F2D5D35-A22F-4993-A32D-20E69807E173}">
      <dgm:prSet/>
      <dgm:spPr/>
      <dgm:t>
        <a:bodyPr/>
        <a:lstStyle/>
        <a:p>
          <a:r>
            <a:rPr lang="en-GB" b="1" dirty="0"/>
            <a:t>International aspect </a:t>
          </a:r>
          <a:r>
            <a:rPr lang="en-GB" dirty="0"/>
            <a:t>brings </a:t>
          </a:r>
          <a:r>
            <a:rPr lang="en-GB" b="1" i="1" dirty="0"/>
            <a:t>“a massively broad perspective to things” </a:t>
          </a:r>
          <a:r>
            <a:rPr lang="en-GB" dirty="0"/>
            <a:t>in discussion (UK, Education Student) </a:t>
          </a:r>
          <a:endParaRPr lang="en-US" dirty="0"/>
        </a:p>
      </dgm:t>
    </dgm:pt>
    <dgm:pt modelId="{349CA090-815B-44AF-90E0-EA422E1136FD}" type="parTrans" cxnId="{3A691E43-AC90-4E1F-8964-C15710907679}">
      <dgm:prSet/>
      <dgm:spPr/>
      <dgm:t>
        <a:bodyPr/>
        <a:lstStyle/>
        <a:p>
          <a:endParaRPr lang="en-US"/>
        </a:p>
      </dgm:t>
    </dgm:pt>
    <dgm:pt modelId="{3AC27B75-91D0-4628-922D-928A20F657A9}" type="sibTrans" cxnId="{3A691E43-AC90-4E1F-8964-C15710907679}">
      <dgm:prSet/>
      <dgm:spPr/>
      <dgm:t>
        <a:bodyPr/>
        <a:lstStyle/>
        <a:p>
          <a:endParaRPr lang="en-US"/>
        </a:p>
      </dgm:t>
    </dgm:pt>
    <dgm:pt modelId="{F7CA765E-F1F8-427A-B240-8F52A3197235}">
      <dgm:prSet/>
      <dgm:spPr/>
      <dgm:t>
        <a:bodyPr/>
        <a:lstStyle/>
        <a:p>
          <a:r>
            <a:rPr lang="en-GB" dirty="0"/>
            <a:t>Diverse classes </a:t>
          </a:r>
          <a:r>
            <a:rPr lang="en-GB" b="1" dirty="0"/>
            <a:t>with </a:t>
          </a:r>
          <a:r>
            <a:rPr lang="en-GB" b="1" i="1" dirty="0"/>
            <a:t>“people from all over the world with different understandings and multiple perspectives” </a:t>
          </a:r>
          <a:r>
            <a:rPr lang="en-GB" dirty="0"/>
            <a:t>provide </a:t>
          </a:r>
          <a:r>
            <a:rPr lang="en-GB" b="1" i="1" dirty="0"/>
            <a:t>“good opportunity</a:t>
          </a:r>
          <a:r>
            <a:rPr lang="en-GB" b="1" dirty="0"/>
            <a:t>”</a:t>
          </a:r>
          <a:r>
            <a:rPr lang="en-GB" dirty="0"/>
            <a:t> (Canadian, Public Policy Student) for students to develop critically – </a:t>
          </a:r>
          <a:r>
            <a:rPr lang="en-GB" b="1" dirty="0"/>
            <a:t>“different perspectives of students…very eye opening” </a:t>
          </a:r>
          <a:r>
            <a:rPr lang="en-GB" dirty="0"/>
            <a:t>(Chinese, Education Student)</a:t>
          </a:r>
          <a:endParaRPr lang="en-US" dirty="0"/>
        </a:p>
      </dgm:t>
    </dgm:pt>
    <dgm:pt modelId="{D46C9009-D16D-47CF-B149-0694A7012B80}" type="parTrans" cxnId="{581D6FC5-570B-4B02-ABF5-0157B992185B}">
      <dgm:prSet/>
      <dgm:spPr/>
      <dgm:t>
        <a:bodyPr/>
        <a:lstStyle/>
        <a:p>
          <a:endParaRPr lang="en-US"/>
        </a:p>
      </dgm:t>
    </dgm:pt>
    <dgm:pt modelId="{9E43BEBE-80BB-42DE-8E14-02641B690037}" type="sibTrans" cxnId="{581D6FC5-570B-4B02-ABF5-0157B992185B}">
      <dgm:prSet/>
      <dgm:spPr/>
      <dgm:t>
        <a:bodyPr/>
        <a:lstStyle/>
        <a:p>
          <a:endParaRPr lang="en-US"/>
        </a:p>
      </dgm:t>
    </dgm:pt>
    <dgm:pt modelId="{A16BB2DF-B214-4994-8D8F-38F778137654}">
      <dgm:prSet/>
      <dgm:spPr/>
      <dgm:t>
        <a:bodyPr/>
        <a:lstStyle/>
        <a:p>
          <a:endParaRPr lang="en-US" dirty="0"/>
        </a:p>
      </dgm:t>
    </dgm:pt>
    <dgm:pt modelId="{19086022-11FD-46D5-A09D-F84B7D6877F7}" type="parTrans" cxnId="{E553280D-F68A-4EBC-B277-FE797C843F78}">
      <dgm:prSet/>
      <dgm:spPr/>
      <dgm:t>
        <a:bodyPr/>
        <a:lstStyle/>
        <a:p>
          <a:endParaRPr lang="en-GB"/>
        </a:p>
      </dgm:t>
    </dgm:pt>
    <dgm:pt modelId="{8BC1F372-52EA-4A78-9D94-5E2EA620E2DE}" type="sibTrans" cxnId="{E553280D-F68A-4EBC-B277-FE797C843F78}">
      <dgm:prSet/>
      <dgm:spPr/>
      <dgm:t>
        <a:bodyPr/>
        <a:lstStyle/>
        <a:p>
          <a:endParaRPr lang="en-GB"/>
        </a:p>
      </dgm:t>
    </dgm:pt>
    <dgm:pt modelId="{317C21CE-3380-4070-8243-93431EDC480E}">
      <dgm:prSet/>
      <dgm:spPr/>
      <dgm:t>
        <a:bodyPr/>
        <a:lstStyle/>
        <a:p>
          <a:r>
            <a:rPr lang="en-GB" b="0" dirty="0"/>
            <a:t>Tutorials</a:t>
          </a:r>
          <a:r>
            <a:rPr lang="en-GB" b="1" dirty="0"/>
            <a:t> </a:t>
          </a:r>
          <a:r>
            <a:rPr lang="en-GB" b="0" dirty="0"/>
            <a:t>-</a:t>
          </a:r>
          <a:r>
            <a:rPr lang="en-GB" b="1" dirty="0"/>
            <a:t> space to share and provide alternative perspectives</a:t>
          </a:r>
          <a:endParaRPr lang="en-US" dirty="0"/>
        </a:p>
      </dgm:t>
    </dgm:pt>
    <dgm:pt modelId="{3D17A958-0D89-48C7-B115-28F3044F57A6}" type="parTrans" cxnId="{5BFF8D06-2272-47FC-B948-3DE4D75380C3}">
      <dgm:prSet/>
      <dgm:spPr/>
      <dgm:t>
        <a:bodyPr/>
        <a:lstStyle/>
        <a:p>
          <a:endParaRPr lang="en-GB"/>
        </a:p>
      </dgm:t>
    </dgm:pt>
    <dgm:pt modelId="{81163FEC-B645-477A-B441-50DAB37B6741}" type="sibTrans" cxnId="{5BFF8D06-2272-47FC-B948-3DE4D75380C3}">
      <dgm:prSet/>
      <dgm:spPr/>
      <dgm:t>
        <a:bodyPr/>
        <a:lstStyle/>
        <a:p>
          <a:endParaRPr lang="en-GB"/>
        </a:p>
      </dgm:t>
    </dgm:pt>
    <dgm:pt modelId="{11767A55-9255-4AB8-8968-D033D5430E54}">
      <dgm:prSet/>
      <dgm:spPr/>
      <dgm:t>
        <a:bodyPr/>
        <a:lstStyle/>
        <a:p>
          <a:r>
            <a:rPr lang="en-GB" b="1" dirty="0"/>
            <a:t>Diversity</a:t>
          </a:r>
          <a:r>
            <a:rPr lang="en-GB" dirty="0"/>
            <a:t> and confrontation with </a:t>
          </a:r>
          <a:r>
            <a:rPr lang="en-GB" b="1" dirty="0"/>
            <a:t>difference</a:t>
          </a:r>
          <a:r>
            <a:rPr lang="en-GB" dirty="0"/>
            <a:t> in views, opinion, experience and challenging of perspectives.</a:t>
          </a:r>
          <a:endParaRPr lang="en-US" dirty="0"/>
        </a:p>
      </dgm:t>
    </dgm:pt>
    <dgm:pt modelId="{A6B4297E-A300-4688-85AA-B2323DCBCE48}" type="parTrans" cxnId="{4D302A8D-E501-40B6-BE68-73F471B8971C}">
      <dgm:prSet/>
      <dgm:spPr/>
      <dgm:t>
        <a:bodyPr/>
        <a:lstStyle/>
        <a:p>
          <a:endParaRPr lang="en-GB"/>
        </a:p>
      </dgm:t>
    </dgm:pt>
    <dgm:pt modelId="{27A0C646-98E8-4F7C-B059-63F4AC240878}" type="sibTrans" cxnId="{4D302A8D-E501-40B6-BE68-73F471B8971C}">
      <dgm:prSet/>
      <dgm:spPr/>
      <dgm:t>
        <a:bodyPr/>
        <a:lstStyle/>
        <a:p>
          <a:endParaRPr lang="en-GB"/>
        </a:p>
      </dgm:t>
    </dgm:pt>
    <dgm:pt modelId="{BAAA0854-2AF5-4FFB-AD8B-0987FDA40656}" type="pres">
      <dgm:prSet presAssocID="{2F628DBF-EC88-4282-9759-F99CEEF2B058}" presName="linear" presStyleCnt="0">
        <dgm:presLayoutVars>
          <dgm:animLvl val="lvl"/>
          <dgm:resizeHandles val="exact"/>
        </dgm:presLayoutVars>
      </dgm:prSet>
      <dgm:spPr/>
    </dgm:pt>
    <dgm:pt modelId="{6B77E307-5F49-426B-859B-A6E88AB7727E}" type="pres">
      <dgm:prSet presAssocID="{1F2351CB-A247-4E52-83F9-2F1FF9FB3572}" presName="parentText" presStyleLbl="node1" presStyleIdx="0" presStyleCnt="2">
        <dgm:presLayoutVars>
          <dgm:chMax val="0"/>
          <dgm:bulletEnabled val="1"/>
        </dgm:presLayoutVars>
      </dgm:prSet>
      <dgm:spPr/>
    </dgm:pt>
    <dgm:pt modelId="{B4A44894-5DC3-4825-9B00-24289D701A49}" type="pres">
      <dgm:prSet presAssocID="{1F2351CB-A247-4E52-83F9-2F1FF9FB3572}" presName="childText" presStyleLbl="revTx" presStyleIdx="0" presStyleCnt="2">
        <dgm:presLayoutVars>
          <dgm:bulletEnabled val="1"/>
        </dgm:presLayoutVars>
      </dgm:prSet>
      <dgm:spPr/>
    </dgm:pt>
    <dgm:pt modelId="{A816DF3C-0890-43A5-9058-262246B10EFC}" type="pres">
      <dgm:prSet presAssocID="{246DD07C-C893-4DAC-AA59-EBE865DB9B50}" presName="parentText" presStyleLbl="node1" presStyleIdx="1" presStyleCnt="2">
        <dgm:presLayoutVars>
          <dgm:chMax val="0"/>
          <dgm:bulletEnabled val="1"/>
        </dgm:presLayoutVars>
      </dgm:prSet>
      <dgm:spPr/>
    </dgm:pt>
    <dgm:pt modelId="{7963DEF6-B6EA-468D-A1E6-A13F9C6D538A}" type="pres">
      <dgm:prSet presAssocID="{246DD07C-C893-4DAC-AA59-EBE865DB9B50}" presName="childText" presStyleLbl="revTx" presStyleIdx="1" presStyleCnt="2">
        <dgm:presLayoutVars>
          <dgm:bulletEnabled val="1"/>
        </dgm:presLayoutVars>
      </dgm:prSet>
      <dgm:spPr/>
    </dgm:pt>
  </dgm:ptLst>
  <dgm:cxnLst>
    <dgm:cxn modelId="{5BFF8D06-2272-47FC-B948-3DE4D75380C3}" srcId="{246DD07C-C893-4DAC-AA59-EBE865DB9B50}" destId="{317C21CE-3380-4070-8243-93431EDC480E}" srcOrd="0" destOrd="0" parTransId="{3D17A958-0D89-48C7-B115-28F3044F57A6}" sibTransId="{81163FEC-B645-477A-B441-50DAB37B6741}"/>
    <dgm:cxn modelId="{C42B9906-C3FF-4384-B8CB-662FA177B2C7}" srcId="{1F2351CB-A247-4E52-83F9-2F1FF9FB3572}" destId="{868A58D0-7970-431B-A632-3ED09E34CA07}" srcOrd="0" destOrd="0" parTransId="{95424FFE-010B-4F8E-A7CB-FDDACC0278CA}" sibTransId="{935AF70D-7F24-4095-8B3F-78C0B48F8301}"/>
    <dgm:cxn modelId="{24CC4807-B486-4A68-BBC8-D18277CDF8A0}" type="presOf" srcId="{F7CA765E-F1F8-427A-B240-8F52A3197235}" destId="{7963DEF6-B6EA-468D-A1E6-A13F9C6D538A}" srcOrd="0" destOrd="3" presId="urn:microsoft.com/office/officeart/2005/8/layout/vList2"/>
    <dgm:cxn modelId="{E553280D-F68A-4EBC-B277-FE797C843F78}" srcId="{1F2351CB-A247-4E52-83F9-2F1FF9FB3572}" destId="{A16BB2DF-B214-4994-8D8F-38F778137654}" srcOrd="1" destOrd="0" parTransId="{19086022-11FD-46D5-A09D-F84B7D6877F7}" sibTransId="{8BC1F372-52EA-4A78-9D94-5E2EA620E2DE}"/>
    <dgm:cxn modelId="{E8E98413-918B-448B-8FB5-93F3B9B454C3}" srcId="{2F628DBF-EC88-4282-9759-F99CEEF2B058}" destId="{246DD07C-C893-4DAC-AA59-EBE865DB9B50}" srcOrd="1" destOrd="0" parTransId="{EC1344EC-BA30-4407-A1EA-E1432492BF5E}" sibTransId="{69CA0C65-37B9-4ED4-812A-1368992E5CA9}"/>
    <dgm:cxn modelId="{8BDDC933-E4C3-4126-9DCA-4769A952E9B9}" type="presOf" srcId="{A16BB2DF-B214-4994-8D8F-38F778137654}" destId="{B4A44894-5DC3-4825-9B00-24289D701A49}" srcOrd="0" destOrd="1" presId="urn:microsoft.com/office/officeart/2005/8/layout/vList2"/>
    <dgm:cxn modelId="{21AD8841-6BA4-485B-9229-0368DB059269}" type="presOf" srcId="{11767A55-9255-4AB8-8968-D033D5430E54}" destId="{7963DEF6-B6EA-468D-A1E6-A13F9C6D538A}" srcOrd="0" destOrd="1" presId="urn:microsoft.com/office/officeart/2005/8/layout/vList2"/>
    <dgm:cxn modelId="{3A691E43-AC90-4E1F-8964-C15710907679}" srcId="{246DD07C-C893-4DAC-AA59-EBE865DB9B50}" destId="{6F2D5D35-A22F-4993-A32D-20E69807E173}" srcOrd="2" destOrd="0" parTransId="{349CA090-815B-44AF-90E0-EA422E1136FD}" sibTransId="{3AC27B75-91D0-4628-922D-928A20F657A9}"/>
    <dgm:cxn modelId="{24C88947-AC18-4DDF-8397-8AABD8849332}" type="presOf" srcId="{1F2351CB-A247-4E52-83F9-2F1FF9FB3572}" destId="{6B77E307-5F49-426B-859B-A6E88AB7727E}" srcOrd="0" destOrd="0" presId="urn:microsoft.com/office/officeart/2005/8/layout/vList2"/>
    <dgm:cxn modelId="{55FEFA86-06F9-45A3-8601-FB1E6D3387D1}" srcId="{2F628DBF-EC88-4282-9759-F99CEEF2B058}" destId="{1F2351CB-A247-4E52-83F9-2F1FF9FB3572}" srcOrd="0" destOrd="0" parTransId="{998D4110-5362-4D3A-9113-5AC1930EC563}" sibTransId="{D7F43616-1757-47B5-8717-755146ECC5C9}"/>
    <dgm:cxn modelId="{4D302A8D-E501-40B6-BE68-73F471B8971C}" srcId="{246DD07C-C893-4DAC-AA59-EBE865DB9B50}" destId="{11767A55-9255-4AB8-8968-D033D5430E54}" srcOrd="1" destOrd="0" parTransId="{A6B4297E-A300-4688-85AA-B2323DCBCE48}" sibTransId="{27A0C646-98E8-4F7C-B059-63F4AC240878}"/>
    <dgm:cxn modelId="{DB2C0F91-CAE9-472C-BE90-B1D72DAEE2E8}" type="presOf" srcId="{317C21CE-3380-4070-8243-93431EDC480E}" destId="{7963DEF6-B6EA-468D-A1E6-A13F9C6D538A}" srcOrd="0" destOrd="0" presId="urn:microsoft.com/office/officeart/2005/8/layout/vList2"/>
    <dgm:cxn modelId="{ABBEA6A8-C527-4AC3-B132-66FE448EF87E}" type="presOf" srcId="{868A58D0-7970-431B-A632-3ED09E34CA07}" destId="{B4A44894-5DC3-4825-9B00-24289D701A49}" srcOrd="0" destOrd="0" presId="urn:microsoft.com/office/officeart/2005/8/layout/vList2"/>
    <dgm:cxn modelId="{581D6FC5-570B-4B02-ABF5-0157B992185B}" srcId="{246DD07C-C893-4DAC-AA59-EBE865DB9B50}" destId="{F7CA765E-F1F8-427A-B240-8F52A3197235}" srcOrd="3" destOrd="0" parTransId="{D46C9009-D16D-47CF-B149-0694A7012B80}" sibTransId="{9E43BEBE-80BB-42DE-8E14-02641B690037}"/>
    <dgm:cxn modelId="{4B0E28D4-2F03-45EA-AF28-C18E4D389DDB}" type="presOf" srcId="{6F2D5D35-A22F-4993-A32D-20E69807E173}" destId="{7963DEF6-B6EA-468D-A1E6-A13F9C6D538A}" srcOrd="0" destOrd="2" presId="urn:microsoft.com/office/officeart/2005/8/layout/vList2"/>
    <dgm:cxn modelId="{CBE9BAE8-EE44-4CBA-A2F7-287D2F6B2AAC}" type="presOf" srcId="{2F628DBF-EC88-4282-9759-F99CEEF2B058}" destId="{BAAA0854-2AF5-4FFB-AD8B-0987FDA40656}" srcOrd="0" destOrd="0" presId="urn:microsoft.com/office/officeart/2005/8/layout/vList2"/>
    <dgm:cxn modelId="{94438DFB-9323-46C4-BE12-2EA956605463}" type="presOf" srcId="{246DD07C-C893-4DAC-AA59-EBE865DB9B50}" destId="{A816DF3C-0890-43A5-9058-262246B10EFC}" srcOrd="0" destOrd="0" presId="urn:microsoft.com/office/officeart/2005/8/layout/vList2"/>
    <dgm:cxn modelId="{76141E4C-A71E-44CA-8A5C-0349D56AF649}" type="presParOf" srcId="{BAAA0854-2AF5-4FFB-AD8B-0987FDA40656}" destId="{6B77E307-5F49-426B-859B-A6E88AB7727E}" srcOrd="0" destOrd="0" presId="urn:microsoft.com/office/officeart/2005/8/layout/vList2"/>
    <dgm:cxn modelId="{B4E3D7F6-BFA4-4C21-B54D-5E404B203BC5}" type="presParOf" srcId="{BAAA0854-2AF5-4FFB-AD8B-0987FDA40656}" destId="{B4A44894-5DC3-4825-9B00-24289D701A49}" srcOrd="1" destOrd="0" presId="urn:microsoft.com/office/officeart/2005/8/layout/vList2"/>
    <dgm:cxn modelId="{A252957E-8A87-44AE-907E-1692AB473F20}" type="presParOf" srcId="{BAAA0854-2AF5-4FFB-AD8B-0987FDA40656}" destId="{A816DF3C-0890-43A5-9058-262246B10EFC}" srcOrd="2" destOrd="0" presId="urn:microsoft.com/office/officeart/2005/8/layout/vList2"/>
    <dgm:cxn modelId="{155245A6-17AC-4B2A-98AE-5407016D3099}" type="presParOf" srcId="{BAAA0854-2AF5-4FFB-AD8B-0987FDA40656}" destId="{7963DEF6-B6EA-468D-A1E6-A13F9C6D538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AFBE55-4F68-4672-ACA4-C834CE48145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E83E3C63-5AC9-4C75-979D-24CA085ED6C1}">
      <dgm:prSet/>
      <dgm:spPr/>
      <dgm:t>
        <a:bodyPr/>
        <a:lstStyle/>
        <a:p>
          <a:r>
            <a:rPr lang="en-US" dirty="0"/>
            <a:t>Contact me at:</a:t>
          </a:r>
        </a:p>
        <a:p>
          <a:r>
            <a:rPr lang="en-US" dirty="0"/>
            <a:t>c.graham@napier.ac.uk</a:t>
          </a:r>
        </a:p>
      </dgm:t>
    </dgm:pt>
    <dgm:pt modelId="{D83AEEDA-3B86-44CB-B178-76126688365E}" type="parTrans" cxnId="{0E157370-92DD-4B27-9152-379AB03F9A3A}">
      <dgm:prSet/>
      <dgm:spPr/>
      <dgm:t>
        <a:bodyPr/>
        <a:lstStyle/>
        <a:p>
          <a:endParaRPr lang="en-US"/>
        </a:p>
      </dgm:t>
    </dgm:pt>
    <dgm:pt modelId="{974B1183-F293-45D5-B4F8-5AD9FA81083C}" type="sibTrans" cxnId="{0E157370-92DD-4B27-9152-379AB03F9A3A}">
      <dgm:prSet/>
      <dgm:spPr/>
      <dgm:t>
        <a:bodyPr/>
        <a:lstStyle/>
        <a:p>
          <a:endParaRPr lang="en-US"/>
        </a:p>
      </dgm:t>
    </dgm:pt>
    <dgm:pt modelId="{D5A84EFB-A089-484A-A5BF-17731FE38F7F}" type="pres">
      <dgm:prSet presAssocID="{B9AFBE55-4F68-4672-ACA4-C834CE48145E}" presName="linear" presStyleCnt="0">
        <dgm:presLayoutVars>
          <dgm:dir/>
          <dgm:animLvl val="lvl"/>
          <dgm:resizeHandles val="exact"/>
        </dgm:presLayoutVars>
      </dgm:prSet>
      <dgm:spPr/>
    </dgm:pt>
    <dgm:pt modelId="{EEE53094-F608-4A67-9A5A-308F8EC24D1B}" type="pres">
      <dgm:prSet presAssocID="{E83E3C63-5AC9-4C75-979D-24CA085ED6C1}" presName="parentLin" presStyleCnt="0"/>
      <dgm:spPr/>
    </dgm:pt>
    <dgm:pt modelId="{2F478118-6908-46AE-BBB9-DF4863A301E9}" type="pres">
      <dgm:prSet presAssocID="{E83E3C63-5AC9-4C75-979D-24CA085ED6C1}" presName="parentLeftMargin" presStyleLbl="node1" presStyleIdx="0" presStyleCnt="1"/>
      <dgm:spPr/>
    </dgm:pt>
    <dgm:pt modelId="{6925A48C-F589-4EF6-9120-0C5AC87386A7}" type="pres">
      <dgm:prSet presAssocID="{E83E3C63-5AC9-4C75-979D-24CA085ED6C1}" presName="parentText" presStyleLbl="node1" presStyleIdx="0" presStyleCnt="1" custScaleX="104887" custScaleY="145255">
        <dgm:presLayoutVars>
          <dgm:chMax val="0"/>
          <dgm:bulletEnabled val="1"/>
        </dgm:presLayoutVars>
      </dgm:prSet>
      <dgm:spPr/>
    </dgm:pt>
    <dgm:pt modelId="{57335CCE-56A6-4615-8B25-FE02C702A5AB}" type="pres">
      <dgm:prSet presAssocID="{E83E3C63-5AC9-4C75-979D-24CA085ED6C1}" presName="negativeSpace" presStyleCnt="0"/>
      <dgm:spPr/>
    </dgm:pt>
    <dgm:pt modelId="{B5902688-C31A-4787-ACD3-328AE23426F2}" type="pres">
      <dgm:prSet presAssocID="{E83E3C63-5AC9-4C75-979D-24CA085ED6C1}" presName="childText" presStyleLbl="conFgAcc1" presStyleIdx="0" presStyleCnt="1">
        <dgm:presLayoutVars>
          <dgm:bulletEnabled val="1"/>
        </dgm:presLayoutVars>
      </dgm:prSet>
      <dgm:spPr/>
    </dgm:pt>
  </dgm:ptLst>
  <dgm:cxnLst>
    <dgm:cxn modelId="{AF2F8901-8103-4954-8B5D-8BA4F80E684A}" type="presOf" srcId="{B9AFBE55-4F68-4672-ACA4-C834CE48145E}" destId="{D5A84EFB-A089-484A-A5BF-17731FE38F7F}" srcOrd="0" destOrd="0" presId="urn:microsoft.com/office/officeart/2005/8/layout/list1"/>
    <dgm:cxn modelId="{4AAF4719-A9E7-4C70-AE73-1F2C064EF906}" type="presOf" srcId="{E83E3C63-5AC9-4C75-979D-24CA085ED6C1}" destId="{2F478118-6908-46AE-BBB9-DF4863A301E9}" srcOrd="0" destOrd="0" presId="urn:microsoft.com/office/officeart/2005/8/layout/list1"/>
    <dgm:cxn modelId="{0E157370-92DD-4B27-9152-379AB03F9A3A}" srcId="{B9AFBE55-4F68-4672-ACA4-C834CE48145E}" destId="{E83E3C63-5AC9-4C75-979D-24CA085ED6C1}" srcOrd="0" destOrd="0" parTransId="{D83AEEDA-3B86-44CB-B178-76126688365E}" sibTransId="{974B1183-F293-45D5-B4F8-5AD9FA81083C}"/>
    <dgm:cxn modelId="{508943C1-1706-4B4B-9F57-ED5B60946BBE}" type="presOf" srcId="{E83E3C63-5AC9-4C75-979D-24CA085ED6C1}" destId="{6925A48C-F589-4EF6-9120-0C5AC87386A7}" srcOrd="1" destOrd="0" presId="urn:microsoft.com/office/officeart/2005/8/layout/list1"/>
    <dgm:cxn modelId="{D58401CD-4D5D-4B6F-AAC7-3909347DCAFF}" type="presParOf" srcId="{D5A84EFB-A089-484A-A5BF-17731FE38F7F}" destId="{EEE53094-F608-4A67-9A5A-308F8EC24D1B}" srcOrd="0" destOrd="0" presId="urn:microsoft.com/office/officeart/2005/8/layout/list1"/>
    <dgm:cxn modelId="{59C16CBA-5C73-4EDA-85F4-74BD0D342252}" type="presParOf" srcId="{EEE53094-F608-4A67-9A5A-308F8EC24D1B}" destId="{2F478118-6908-46AE-BBB9-DF4863A301E9}" srcOrd="0" destOrd="0" presId="urn:microsoft.com/office/officeart/2005/8/layout/list1"/>
    <dgm:cxn modelId="{17169CB9-12B9-4E31-9C1A-B6935048E94B}" type="presParOf" srcId="{EEE53094-F608-4A67-9A5A-308F8EC24D1B}" destId="{6925A48C-F589-4EF6-9120-0C5AC87386A7}" srcOrd="1" destOrd="0" presId="urn:microsoft.com/office/officeart/2005/8/layout/list1"/>
    <dgm:cxn modelId="{E9B826D6-F7C9-4967-957C-38CF5A9117DB}" type="presParOf" srcId="{D5A84EFB-A089-484A-A5BF-17731FE38F7F}" destId="{57335CCE-56A6-4615-8B25-FE02C702A5AB}" srcOrd="1" destOrd="0" presId="urn:microsoft.com/office/officeart/2005/8/layout/list1"/>
    <dgm:cxn modelId="{7A4B9E4C-6244-4D7D-820C-A9558F2F308F}" type="presParOf" srcId="{D5A84EFB-A089-484A-A5BF-17731FE38F7F}" destId="{B5902688-C31A-4787-ACD3-328AE23426F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0BC2-BAD7-4714-BFA7-446CC7D389D4}">
      <dsp:nvSpPr>
        <dsp:cNvPr id="0" name=""/>
        <dsp:cNvSpPr/>
      </dsp:nvSpPr>
      <dsp:spPr>
        <a:xfrm>
          <a:off x="0" y="278976"/>
          <a:ext cx="10858311"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26" tIns="270764" rIns="842726"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dirty="0"/>
            <a:t>Formal –class debates, presentations, group work</a:t>
          </a:r>
          <a:endParaRPr lang="en-US" sz="1300" kern="1200" dirty="0"/>
        </a:p>
        <a:p>
          <a:pPr marL="114300" lvl="1" indent="-114300" algn="l" defTabSz="577850">
            <a:lnSpc>
              <a:spcPct val="90000"/>
            </a:lnSpc>
            <a:spcBef>
              <a:spcPct val="0"/>
            </a:spcBef>
            <a:spcAft>
              <a:spcPct val="15000"/>
            </a:spcAft>
            <a:buChar char="•"/>
          </a:pPr>
          <a:r>
            <a:rPr lang="en-GB" sz="1300" b="1" kern="1200"/>
            <a:t>Informal – tutorial tasks, between and outside classes - CoP</a:t>
          </a:r>
          <a:endParaRPr lang="en-US" sz="1300" kern="1200"/>
        </a:p>
        <a:p>
          <a:pPr marL="114300" lvl="1" indent="-114300" algn="l" defTabSz="577850">
            <a:lnSpc>
              <a:spcPct val="90000"/>
            </a:lnSpc>
            <a:spcBef>
              <a:spcPct val="0"/>
            </a:spcBef>
            <a:spcAft>
              <a:spcPct val="15000"/>
            </a:spcAft>
            <a:buChar char="•"/>
          </a:pPr>
          <a:r>
            <a:rPr lang="en-GB" sz="1300" b="1" kern="1200"/>
            <a:t>Dialogue as ‘internal feedback’ (Nicol, 2019) through comparing perspectives, views on topics etc.</a:t>
          </a:r>
          <a:endParaRPr lang="en-US" sz="1300" kern="1200"/>
        </a:p>
      </dsp:txBody>
      <dsp:txXfrm>
        <a:off x="0" y="278976"/>
        <a:ext cx="10858311" cy="982800"/>
      </dsp:txXfrm>
    </dsp:sp>
    <dsp:sp modelId="{E5832CB7-A3D7-4091-A832-DF53944EB42F}">
      <dsp:nvSpPr>
        <dsp:cNvPr id="0" name=""/>
        <dsp:cNvSpPr/>
      </dsp:nvSpPr>
      <dsp:spPr>
        <a:xfrm>
          <a:off x="542915" y="87096"/>
          <a:ext cx="760081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3" tIns="0" rIns="287293" bIns="0" numCol="1" spcCol="1270" anchor="ctr" anchorCtr="0">
          <a:noAutofit/>
        </a:bodyPr>
        <a:lstStyle/>
        <a:p>
          <a:pPr marL="0" lvl="0" indent="0" algn="l" defTabSz="577850">
            <a:lnSpc>
              <a:spcPct val="90000"/>
            </a:lnSpc>
            <a:spcBef>
              <a:spcPct val="0"/>
            </a:spcBef>
            <a:spcAft>
              <a:spcPct val="35000"/>
            </a:spcAft>
            <a:buNone/>
          </a:pPr>
          <a:r>
            <a:rPr lang="en-GB" sz="1300" b="1" kern="1200"/>
            <a:t>Role of dialogue – especially international, intercultural dimension</a:t>
          </a:r>
          <a:endParaRPr lang="en-US" sz="1300" kern="1200"/>
        </a:p>
      </dsp:txBody>
      <dsp:txXfrm>
        <a:off x="561649" y="105830"/>
        <a:ext cx="7563349" cy="346292"/>
      </dsp:txXfrm>
    </dsp:sp>
    <dsp:sp modelId="{3628954B-4893-4236-8370-5B8C3D2C948D}">
      <dsp:nvSpPr>
        <dsp:cNvPr id="0" name=""/>
        <dsp:cNvSpPr/>
      </dsp:nvSpPr>
      <dsp:spPr>
        <a:xfrm>
          <a:off x="0" y="1523857"/>
          <a:ext cx="10858311"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26" tIns="270764" rIns="842726"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a:t>Dialogue, Diversity, Differing Perspectives</a:t>
          </a:r>
          <a:endParaRPr lang="en-US" sz="1300" kern="1200"/>
        </a:p>
      </dsp:txBody>
      <dsp:txXfrm>
        <a:off x="0" y="1523857"/>
        <a:ext cx="10858311" cy="552825"/>
      </dsp:txXfrm>
    </dsp:sp>
    <dsp:sp modelId="{1AC41282-98D6-4851-9114-10549844B71A}">
      <dsp:nvSpPr>
        <dsp:cNvPr id="0" name=""/>
        <dsp:cNvSpPr/>
      </dsp:nvSpPr>
      <dsp:spPr>
        <a:xfrm>
          <a:off x="542915" y="1331976"/>
          <a:ext cx="760081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3" tIns="0" rIns="287293" bIns="0" numCol="1" spcCol="1270" anchor="ctr" anchorCtr="0">
          <a:noAutofit/>
        </a:bodyPr>
        <a:lstStyle/>
        <a:p>
          <a:pPr marL="0" lvl="0" indent="0" algn="l" defTabSz="577850">
            <a:lnSpc>
              <a:spcPct val="90000"/>
            </a:lnSpc>
            <a:spcBef>
              <a:spcPct val="0"/>
            </a:spcBef>
            <a:spcAft>
              <a:spcPct val="35000"/>
            </a:spcAft>
            <a:buNone/>
          </a:pPr>
          <a:r>
            <a:rPr lang="en-GB" sz="1300" b="1" kern="1200"/>
            <a:t>Engagement with difference</a:t>
          </a:r>
          <a:endParaRPr lang="en-US" sz="1300" kern="1200"/>
        </a:p>
      </dsp:txBody>
      <dsp:txXfrm>
        <a:off x="561649" y="1350710"/>
        <a:ext cx="7563349" cy="346292"/>
      </dsp:txXfrm>
    </dsp:sp>
    <dsp:sp modelId="{92A984CE-62BC-477F-B5D0-0DDAC7D76FDE}">
      <dsp:nvSpPr>
        <dsp:cNvPr id="0" name=""/>
        <dsp:cNvSpPr/>
      </dsp:nvSpPr>
      <dsp:spPr>
        <a:xfrm>
          <a:off x="0" y="2338762"/>
          <a:ext cx="10858311" cy="5528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26" tIns="270764" rIns="842726"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a:t>“not my place to criticise policy” (UK, Midwifery Student)</a:t>
          </a:r>
          <a:endParaRPr lang="en-US" sz="1300" kern="1200"/>
        </a:p>
      </dsp:txBody>
      <dsp:txXfrm>
        <a:off x="0" y="2338762"/>
        <a:ext cx="10858311" cy="552825"/>
      </dsp:txXfrm>
    </dsp:sp>
    <dsp:sp modelId="{C603C697-2FBE-4181-BA38-323D779CAB6A}">
      <dsp:nvSpPr>
        <dsp:cNvPr id="0" name=""/>
        <dsp:cNvSpPr/>
      </dsp:nvSpPr>
      <dsp:spPr>
        <a:xfrm>
          <a:off x="542915" y="2146882"/>
          <a:ext cx="760081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3" tIns="0" rIns="287293" bIns="0" numCol="1" spcCol="1270" anchor="ctr" anchorCtr="0">
          <a:noAutofit/>
        </a:bodyPr>
        <a:lstStyle/>
        <a:p>
          <a:pPr marL="0" lvl="0" indent="0" algn="l" defTabSz="577850">
            <a:lnSpc>
              <a:spcPct val="90000"/>
            </a:lnSpc>
            <a:spcBef>
              <a:spcPct val="0"/>
            </a:spcBef>
            <a:spcAft>
              <a:spcPct val="35000"/>
            </a:spcAft>
            <a:buNone/>
          </a:pPr>
          <a:r>
            <a:rPr lang="en-GB" sz="1300" b="1" kern="1200"/>
            <a:t>Students’ epistemological beliefs = reticence to challenge authority</a:t>
          </a:r>
          <a:endParaRPr lang="en-US" sz="1300" kern="1200"/>
        </a:p>
      </dsp:txBody>
      <dsp:txXfrm>
        <a:off x="561649" y="2165616"/>
        <a:ext cx="7563349" cy="346292"/>
      </dsp:txXfrm>
    </dsp:sp>
    <dsp:sp modelId="{D79EB38D-9A52-436A-8135-04485A6B8F1E}">
      <dsp:nvSpPr>
        <dsp:cNvPr id="0" name=""/>
        <dsp:cNvSpPr/>
      </dsp:nvSpPr>
      <dsp:spPr>
        <a:xfrm>
          <a:off x="0" y="3153667"/>
          <a:ext cx="10858311" cy="98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2726" tIns="270764" rIns="842726" bIns="92456" numCol="1" spcCol="1270" anchor="t" anchorCtr="0">
          <a:noAutofit/>
        </a:bodyPr>
        <a:lstStyle/>
        <a:p>
          <a:pPr marL="114300" lvl="1" indent="-114300" algn="l" defTabSz="577850">
            <a:lnSpc>
              <a:spcPct val="90000"/>
            </a:lnSpc>
            <a:spcBef>
              <a:spcPct val="0"/>
            </a:spcBef>
            <a:spcAft>
              <a:spcPct val="15000"/>
            </a:spcAft>
            <a:buChar char="•"/>
          </a:pPr>
          <a:r>
            <a:rPr lang="en-GB" sz="1300" b="1" kern="1200"/>
            <a:t>Role of structure and writing “what tutor wants” (Chinese, Education Students) – conformity, mimicking criticality</a:t>
          </a:r>
          <a:endParaRPr lang="en-US" sz="1300" kern="1200"/>
        </a:p>
        <a:p>
          <a:pPr marL="114300" lvl="1" indent="-114300" algn="l" defTabSz="577850">
            <a:lnSpc>
              <a:spcPct val="90000"/>
            </a:lnSpc>
            <a:spcBef>
              <a:spcPct val="0"/>
            </a:spcBef>
            <a:spcAft>
              <a:spcPct val="15000"/>
            </a:spcAft>
            <a:buChar char="•"/>
          </a:pPr>
          <a:r>
            <a:rPr lang="en-GB" sz="1300" b="1" kern="1200" dirty="0"/>
            <a:t>Rules of the game– “rules of writing an academic paper” (US, Politics Student)</a:t>
          </a:r>
          <a:endParaRPr lang="en-US" sz="1300" kern="1200" dirty="0"/>
        </a:p>
        <a:p>
          <a:pPr marL="114300" lvl="1" indent="-114300" algn="l" defTabSz="577850">
            <a:lnSpc>
              <a:spcPct val="90000"/>
            </a:lnSpc>
            <a:spcBef>
              <a:spcPct val="0"/>
            </a:spcBef>
            <a:spcAft>
              <a:spcPct val="15000"/>
            </a:spcAft>
            <a:buChar char="•"/>
          </a:pPr>
          <a:r>
            <a:rPr lang="en-GB" sz="1300" b="1" kern="1200"/>
            <a:t>Inverted study processes</a:t>
          </a:r>
          <a:endParaRPr lang="en-US" sz="1300" kern="1200"/>
        </a:p>
      </dsp:txBody>
      <dsp:txXfrm>
        <a:off x="0" y="3153667"/>
        <a:ext cx="10858311" cy="982800"/>
      </dsp:txXfrm>
    </dsp:sp>
    <dsp:sp modelId="{CB9C165A-A63B-4B22-A798-EEB4FF132CCF}">
      <dsp:nvSpPr>
        <dsp:cNvPr id="0" name=""/>
        <dsp:cNvSpPr/>
      </dsp:nvSpPr>
      <dsp:spPr>
        <a:xfrm>
          <a:off x="542915" y="2961787"/>
          <a:ext cx="760081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3" tIns="0" rIns="287293" bIns="0" numCol="1" spcCol="1270" anchor="ctr" anchorCtr="0">
          <a:noAutofit/>
        </a:bodyPr>
        <a:lstStyle/>
        <a:p>
          <a:pPr marL="0" lvl="0" indent="0" algn="l" defTabSz="577850">
            <a:lnSpc>
              <a:spcPct val="90000"/>
            </a:lnSpc>
            <a:spcBef>
              <a:spcPct val="0"/>
            </a:spcBef>
            <a:spcAft>
              <a:spcPct val="35000"/>
            </a:spcAft>
            <a:buNone/>
          </a:pPr>
          <a:r>
            <a:rPr lang="en-GB" sz="1300" b="1" kern="1200"/>
            <a:t>Academic Literacies</a:t>
          </a:r>
          <a:endParaRPr lang="en-US" sz="1300" kern="1200"/>
        </a:p>
      </dsp:txBody>
      <dsp:txXfrm>
        <a:off x="561649" y="2980521"/>
        <a:ext cx="7563349" cy="346292"/>
      </dsp:txXfrm>
    </dsp:sp>
    <dsp:sp modelId="{87BD081B-521A-4EC5-849E-3A30BBDA4734}">
      <dsp:nvSpPr>
        <dsp:cNvPr id="0" name=""/>
        <dsp:cNvSpPr/>
      </dsp:nvSpPr>
      <dsp:spPr>
        <a:xfrm>
          <a:off x="0" y="4398547"/>
          <a:ext cx="10858311"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11564-2F84-4793-96A7-5B8924BD6FFA}">
      <dsp:nvSpPr>
        <dsp:cNvPr id="0" name=""/>
        <dsp:cNvSpPr/>
      </dsp:nvSpPr>
      <dsp:spPr>
        <a:xfrm>
          <a:off x="542915" y="4206667"/>
          <a:ext cx="760081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293" tIns="0" rIns="287293" bIns="0" numCol="1" spcCol="1270" anchor="ctr" anchorCtr="0">
          <a:noAutofit/>
        </a:bodyPr>
        <a:lstStyle/>
        <a:p>
          <a:pPr marL="0" lvl="0" indent="0" algn="l" defTabSz="577850">
            <a:lnSpc>
              <a:spcPct val="90000"/>
            </a:lnSpc>
            <a:spcBef>
              <a:spcPct val="0"/>
            </a:spcBef>
            <a:spcAft>
              <a:spcPct val="35000"/>
            </a:spcAft>
            <a:buNone/>
          </a:pPr>
          <a:r>
            <a:rPr lang="en-GB" sz="1300" b="1" kern="1200"/>
            <a:t>Limited and isolated application of criticality</a:t>
          </a:r>
          <a:endParaRPr lang="en-US" sz="1300" kern="1200"/>
        </a:p>
      </dsp:txBody>
      <dsp:txXfrm>
        <a:off x="561649" y="4225401"/>
        <a:ext cx="7563349"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55015-388A-46BE-A41B-8DD48AA3E755}">
      <dsp:nvSpPr>
        <dsp:cNvPr id="0" name=""/>
        <dsp:cNvSpPr/>
      </dsp:nvSpPr>
      <dsp:spPr>
        <a:xfrm>
          <a:off x="0" y="289583"/>
          <a:ext cx="929615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485" tIns="354076" rIns="721485"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a:t>Habits of mind </a:t>
          </a:r>
          <a:r>
            <a:rPr lang="en-GB" sz="1700" kern="1200"/>
            <a:t>– ‘one answer’ vs  no correct answer</a:t>
          </a:r>
          <a:endParaRPr lang="en-US" sz="1700" kern="1200"/>
        </a:p>
        <a:p>
          <a:pPr marL="171450" lvl="1" indent="-171450" algn="l" defTabSz="755650">
            <a:lnSpc>
              <a:spcPct val="90000"/>
            </a:lnSpc>
            <a:spcBef>
              <a:spcPct val="0"/>
            </a:spcBef>
            <a:spcAft>
              <a:spcPct val="15000"/>
            </a:spcAft>
            <a:buChar char="•"/>
          </a:pPr>
          <a:r>
            <a:rPr lang="en-GB" sz="1700" kern="1200"/>
            <a:t>‘</a:t>
          </a:r>
          <a:r>
            <a:rPr lang="en-GB" sz="1700" b="1" kern="1200"/>
            <a:t>Field changers</a:t>
          </a:r>
          <a:r>
            <a:rPr lang="en-GB" sz="1700" kern="1200"/>
            <a:t>’ – alignment of previous degree with current masters and perceived level of critical thinking and further development of this.</a:t>
          </a:r>
          <a:endParaRPr lang="en-US" sz="1700" kern="1200"/>
        </a:p>
      </dsp:txBody>
      <dsp:txXfrm>
        <a:off x="0" y="289583"/>
        <a:ext cx="9296155" cy="1231650"/>
      </dsp:txXfrm>
    </dsp:sp>
    <dsp:sp modelId="{38034D01-6829-42F3-B628-BC1173F2D152}">
      <dsp:nvSpPr>
        <dsp:cNvPr id="0" name=""/>
        <dsp:cNvSpPr/>
      </dsp:nvSpPr>
      <dsp:spPr>
        <a:xfrm>
          <a:off x="464807" y="38663"/>
          <a:ext cx="650730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61" tIns="0" rIns="245961" bIns="0" numCol="1" spcCol="1270" anchor="ctr" anchorCtr="0">
          <a:noAutofit/>
        </a:bodyPr>
        <a:lstStyle/>
        <a:p>
          <a:pPr marL="0" lvl="0" indent="0" algn="l" defTabSz="755650">
            <a:lnSpc>
              <a:spcPct val="90000"/>
            </a:lnSpc>
            <a:spcBef>
              <a:spcPct val="0"/>
            </a:spcBef>
            <a:spcAft>
              <a:spcPct val="35000"/>
            </a:spcAft>
            <a:buNone/>
          </a:pPr>
          <a:r>
            <a:rPr lang="en-GB" sz="1700" b="1" kern="1200"/>
            <a:t>Impact of first degree and life and work experience</a:t>
          </a:r>
          <a:endParaRPr lang="en-US" sz="1700" kern="1200"/>
        </a:p>
      </dsp:txBody>
      <dsp:txXfrm>
        <a:off x="489305" y="63161"/>
        <a:ext cx="6458312" cy="452844"/>
      </dsp:txXfrm>
    </dsp:sp>
    <dsp:sp modelId="{260CB8C2-60A3-4972-A2A1-7997BBD5C6BD}">
      <dsp:nvSpPr>
        <dsp:cNvPr id="0" name=""/>
        <dsp:cNvSpPr/>
      </dsp:nvSpPr>
      <dsp:spPr>
        <a:xfrm>
          <a:off x="0" y="1863953"/>
          <a:ext cx="9296155" cy="2302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485" tIns="354076" rIns="721485"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t>Memorisation and rote learning vs Active, inquiry-based learning </a:t>
          </a:r>
          <a:endParaRPr lang="en-US" sz="1700" kern="1200" dirty="0"/>
        </a:p>
        <a:p>
          <a:pPr marL="171450" lvl="1" indent="-171450" algn="l" defTabSz="755650">
            <a:lnSpc>
              <a:spcPct val="90000"/>
            </a:lnSpc>
            <a:spcBef>
              <a:spcPct val="0"/>
            </a:spcBef>
            <a:spcAft>
              <a:spcPct val="15000"/>
            </a:spcAft>
            <a:buChar char="•"/>
          </a:pPr>
          <a:r>
            <a:rPr lang="en-GB" sz="1700" kern="1200" dirty="0"/>
            <a:t>Role of academic literacies – </a:t>
          </a:r>
          <a:r>
            <a:rPr lang="en-GB" sz="1700" b="1" kern="1200" dirty="0"/>
            <a:t>rules of the game </a:t>
          </a:r>
          <a:r>
            <a:rPr lang="en-GB" sz="1700" kern="1200" dirty="0"/>
            <a:t>(Johnston, et al. 2011)</a:t>
          </a:r>
          <a:endParaRPr lang="en-US" sz="1700" kern="1200" dirty="0"/>
        </a:p>
        <a:p>
          <a:pPr marL="171450" lvl="1" indent="-171450" algn="l" defTabSz="755650">
            <a:lnSpc>
              <a:spcPct val="90000"/>
            </a:lnSpc>
            <a:spcBef>
              <a:spcPct val="0"/>
            </a:spcBef>
            <a:spcAft>
              <a:spcPct val="15000"/>
            </a:spcAft>
            <a:buChar char="•"/>
          </a:pPr>
          <a:r>
            <a:rPr lang="en-GB" sz="1700" i="1" kern="1200" dirty="0"/>
            <a:t>“I feel like I have this sort of unfair advantage that I learned the rule book really early...it’s such a formula to write papers”</a:t>
          </a:r>
          <a:r>
            <a:rPr lang="en-GB" sz="1700" b="1" i="1" kern="1200" dirty="0"/>
            <a:t> </a:t>
          </a:r>
          <a:r>
            <a:rPr lang="en-GB" sz="1700" kern="1200" dirty="0"/>
            <a:t>(Political Communication Student)</a:t>
          </a:r>
          <a:endParaRPr lang="en-US" sz="1700" kern="1200" dirty="0"/>
        </a:p>
        <a:p>
          <a:pPr marL="171450" lvl="1" indent="-171450" algn="l" defTabSz="755650">
            <a:lnSpc>
              <a:spcPct val="90000"/>
            </a:lnSpc>
            <a:spcBef>
              <a:spcPct val="0"/>
            </a:spcBef>
            <a:spcAft>
              <a:spcPct val="15000"/>
            </a:spcAft>
            <a:buChar char="•"/>
          </a:pPr>
          <a:r>
            <a:rPr lang="en-GB" sz="1700" kern="1200" dirty="0"/>
            <a:t>Role of assessment and language– </a:t>
          </a:r>
          <a:r>
            <a:rPr lang="en-GB" sz="1700" b="1" kern="1200" dirty="0"/>
            <a:t>textual bias </a:t>
          </a:r>
          <a:r>
            <a:rPr lang="en-GB" sz="1700" kern="1200" dirty="0"/>
            <a:t>(Lillis, 2007)</a:t>
          </a:r>
          <a:endParaRPr lang="en-US" sz="1700" kern="1200" dirty="0"/>
        </a:p>
        <a:p>
          <a:pPr marL="342900" lvl="2" indent="-171450" algn="l" defTabSz="755650">
            <a:lnSpc>
              <a:spcPct val="90000"/>
            </a:lnSpc>
            <a:spcBef>
              <a:spcPct val="0"/>
            </a:spcBef>
            <a:spcAft>
              <a:spcPct val="15000"/>
            </a:spcAft>
            <a:buChar char="•"/>
          </a:pPr>
          <a:r>
            <a:rPr lang="en-GB" sz="1700" kern="1200" dirty="0"/>
            <a:t>Validity of written assessment as means of evaluation of critical thinking questioned – and limited space to articulate points and arguments within assignments.</a:t>
          </a:r>
          <a:endParaRPr lang="en-US" sz="1700" kern="1200" dirty="0"/>
        </a:p>
      </dsp:txBody>
      <dsp:txXfrm>
        <a:off x="0" y="1863953"/>
        <a:ext cx="9296155" cy="2302650"/>
      </dsp:txXfrm>
    </dsp:sp>
    <dsp:sp modelId="{3481D3D1-8FC4-4574-BAFB-655ACDDEF0C5}">
      <dsp:nvSpPr>
        <dsp:cNvPr id="0" name=""/>
        <dsp:cNvSpPr/>
      </dsp:nvSpPr>
      <dsp:spPr>
        <a:xfrm>
          <a:off x="464807" y="1613033"/>
          <a:ext cx="650730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5961" tIns="0" rIns="245961" bIns="0" numCol="1" spcCol="1270" anchor="ctr" anchorCtr="0">
          <a:noAutofit/>
        </a:bodyPr>
        <a:lstStyle/>
        <a:p>
          <a:pPr marL="0" lvl="0" indent="0" algn="l" defTabSz="755650">
            <a:lnSpc>
              <a:spcPct val="90000"/>
            </a:lnSpc>
            <a:spcBef>
              <a:spcPct val="0"/>
            </a:spcBef>
            <a:spcAft>
              <a:spcPct val="35000"/>
            </a:spcAft>
            <a:buNone/>
          </a:pPr>
          <a:r>
            <a:rPr lang="en-GB" sz="1700" b="1" kern="1200"/>
            <a:t>Influence of previous teaching and learning mode </a:t>
          </a:r>
          <a:endParaRPr lang="en-US" sz="1700" kern="1200"/>
        </a:p>
      </dsp:txBody>
      <dsp:txXfrm>
        <a:off x="489305" y="1637531"/>
        <a:ext cx="645831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7E307-5F49-426B-859B-A6E88AB7727E}">
      <dsp:nvSpPr>
        <dsp:cNvPr id="0" name=""/>
        <dsp:cNvSpPr/>
      </dsp:nvSpPr>
      <dsp:spPr>
        <a:xfrm>
          <a:off x="0" y="2096"/>
          <a:ext cx="10351926"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Internationalisation</a:t>
          </a:r>
          <a:endParaRPr lang="en-US" sz="2500" kern="1200" dirty="0"/>
        </a:p>
      </dsp:txBody>
      <dsp:txXfrm>
        <a:off x="29271" y="31367"/>
        <a:ext cx="10293384" cy="541083"/>
      </dsp:txXfrm>
    </dsp:sp>
    <dsp:sp modelId="{B4A44894-5DC3-4825-9B00-24289D701A49}">
      <dsp:nvSpPr>
        <dsp:cNvPr id="0" name=""/>
        <dsp:cNvSpPr/>
      </dsp:nvSpPr>
      <dsp:spPr>
        <a:xfrm>
          <a:off x="0" y="601721"/>
          <a:ext cx="10351926"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7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Learning with peers from other cultures and their experiences, values and beliefs</a:t>
          </a:r>
          <a:endParaRPr lang="en-US" sz="2000" kern="1200" dirty="0"/>
        </a:p>
        <a:p>
          <a:pPr marL="228600" lvl="1" indent="-228600" algn="l" defTabSz="889000">
            <a:lnSpc>
              <a:spcPct val="90000"/>
            </a:lnSpc>
            <a:spcBef>
              <a:spcPct val="0"/>
            </a:spcBef>
            <a:spcAft>
              <a:spcPct val="20000"/>
            </a:spcAft>
            <a:buChar char="•"/>
          </a:pPr>
          <a:endParaRPr lang="en-US" sz="2000" kern="1200" dirty="0"/>
        </a:p>
      </dsp:txBody>
      <dsp:txXfrm>
        <a:off x="0" y="601721"/>
        <a:ext cx="10351926" cy="685687"/>
      </dsp:txXfrm>
    </dsp:sp>
    <dsp:sp modelId="{A816DF3C-0890-43A5-9058-262246B10EFC}">
      <dsp:nvSpPr>
        <dsp:cNvPr id="0" name=""/>
        <dsp:cNvSpPr/>
      </dsp:nvSpPr>
      <dsp:spPr>
        <a:xfrm>
          <a:off x="0" y="1287408"/>
          <a:ext cx="10351926"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Role of Dialogue</a:t>
          </a:r>
          <a:endParaRPr lang="en-US" sz="2500" kern="1200" dirty="0"/>
        </a:p>
      </dsp:txBody>
      <dsp:txXfrm>
        <a:off x="29271" y="1316679"/>
        <a:ext cx="10293384" cy="541083"/>
      </dsp:txXfrm>
    </dsp:sp>
    <dsp:sp modelId="{7963DEF6-B6EA-468D-A1E6-A13F9C6D538A}">
      <dsp:nvSpPr>
        <dsp:cNvPr id="0" name=""/>
        <dsp:cNvSpPr/>
      </dsp:nvSpPr>
      <dsp:spPr>
        <a:xfrm>
          <a:off x="0" y="1887033"/>
          <a:ext cx="10351926"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674"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0" kern="1200" dirty="0"/>
            <a:t>Tutorials</a:t>
          </a:r>
          <a:r>
            <a:rPr lang="en-GB" sz="2000" b="1" kern="1200" dirty="0"/>
            <a:t> </a:t>
          </a:r>
          <a:r>
            <a:rPr lang="en-GB" sz="2000" b="0" kern="1200" dirty="0"/>
            <a:t>-</a:t>
          </a:r>
          <a:r>
            <a:rPr lang="en-GB" sz="2000" b="1" kern="1200" dirty="0"/>
            <a:t> space to share and provide alternative perspectives</a:t>
          </a:r>
          <a:endParaRPr lang="en-US" sz="2000" kern="1200" dirty="0"/>
        </a:p>
        <a:p>
          <a:pPr marL="228600" lvl="1" indent="-228600" algn="l" defTabSz="889000">
            <a:lnSpc>
              <a:spcPct val="90000"/>
            </a:lnSpc>
            <a:spcBef>
              <a:spcPct val="0"/>
            </a:spcBef>
            <a:spcAft>
              <a:spcPct val="20000"/>
            </a:spcAft>
            <a:buChar char="•"/>
          </a:pPr>
          <a:r>
            <a:rPr lang="en-GB" sz="2000" b="1" kern="1200" dirty="0"/>
            <a:t>Diversity</a:t>
          </a:r>
          <a:r>
            <a:rPr lang="en-GB" sz="2000" kern="1200" dirty="0"/>
            <a:t> and confrontation with </a:t>
          </a:r>
          <a:r>
            <a:rPr lang="en-GB" sz="2000" b="1" kern="1200" dirty="0"/>
            <a:t>difference</a:t>
          </a:r>
          <a:r>
            <a:rPr lang="en-GB" sz="2000" kern="1200" dirty="0"/>
            <a:t> in views, opinion, experience and challenging of perspectives.</a:t>
          </a:r>
          <a:endParaRPr lang="en-US" sz="2000" kern="1200" dirty="0"/>
        </a:p>
        <a:p>
          <a:pPr marL="228600" lvl="1" indent="-228600" algn="l" defTabSz="889000">
            <a:lnSpc>
              <a:spcPct val="90000"/>
            </a:lnSpc>
            <a:spcBef>
              <a:spcPct val="0"/>
            </a:spcBef>
            <a:spcAft>
              <a:spcPct val="20000"/>
            </a:spcAft>
            <a:buChar char="•"/>
          </a:pPr>
          <a:r>
            <a:rPr lang="en-GB" sz="2000" b="1" kern="1200" dirty="0"/>
            <a:t>International aspect </a:t>
          </a:r>
          <a:r>
            <a:rPr lang="en-GB" sz="2000" kern="1200" dirty="0"/>
            <a:t>brings </a:t>
          </a:r>
          <a:r>
            <a:rPr lang="en-GB" sz="2000" b="1" i="1" kern="1200" dirty="0"/>
            <a:t>“a massively broad perspective to things” </a:t>
          </a:r>
          <a:r>
            <a:rPr lang="en-GB" sz="2000" kern="1200" dirty="0"/>
            <a:t>in discussion (UK, Education Student) </a:t>
          </a:r>
          <a:endParaRPr lang="en-US" sz="2000" kern="1200" dirty="0"/>
        </a:p>
        <a:p>
          <a:pPr marL="228600" lvl="1" indent="-228600" algn="l" defTabSz="889000">
            <a:lnSpc>
              <a:spcPct val="90000"/>
            </a:lnSpc>
            <a:spcBef>
              <a:spcPct val="0"/>
            </a:spcBef>
            <a:spcAft>
              <a:spcPct val="20000"/>
            </a:spcAft>
            <a:buChar char="•"/>
          </a:pPr>
          <a:r>
            <a:rPr lang="en-GB" sz="2000" kern="1200" dirty="0"/>
            <a:t>Diverse classes </a:t>
          </a:r>
          <a:r>
            <a:rPr lang="en-GB" sz="2000" b="1" kern="1200" dirty="0"/>
            <a:t>with </a:t>
          </a:r>
          <a:r>
            <a:rPr lang="en-GB" sz="2000" b="1" i="1" kern="1200" dirty="0"/>
            <a:t>“people from all over the world with different understandings and multiple perspectives” </a:t>
          </a:r>
          <a:r>
            <a:rPr lang="en-GB" sz="2000" kern="1200" dirty="0"/>
            <a:t>provide </a:t>
          </a:r>
          <a:r>
            <a:rPr lang="en-GB" sz="2000" b="1" i="1" kern="1200" dirty="0"/>
            <a:t>“good opportunity</a:t>
          </a:r>
          <a:r>
            <a:rPr lang="en-GB" sz="2000" b="1" kern="1200" dirty="0"/>
            <a:t>”</a:t>
          </a:r>
          <a:r>
            <a:rPr lang="en-GB" sz="2000" kern="1200" dirty="0"/>
            <a:t> (Canadian, Public Policy Student) for students to develop critically – </a:t>
          </a:r>
          <a:r>
            <a:rPr lang="en-GB" sz="2000" b="1" kern="1200" dirty="0"/>
            <a:t>“different perspectives of students…very eye opening” </a:t>
          </a:r>
          <a:r>
            <a:rPr lang="en-GB" sz="2000" kern="1200" dirty="0"/>
            <a:t>(Chinese, Education Student)</a:t>
          </a:r>
          <a:endParaRPr lang="en-US" sz="2000" kern="1200" dirty="0"/>
        </a:p>
      </dsp:txBody>
      <dsp:txXfrm>
        <a:off x="0" y="1887033"/>
        <a:ext cx="10351926" cy="2794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02688-C31A-4787-ACD3-328AE23426F2}">
      <dsp:nvSpPr>
        <dsp:cNvPr id="0" name=""/>
        <dsp:cNvSpPr/>
      </dsp:nvSpPr>
      <dsp:spPr>
        <a:xfrm>
          <a:off x="0" y="2819157"/>
          <a:ext cx="6900512" cy="882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25A48C-F589-4EF6-9120-0C5AC87386A7}">
      <dsp:nvSpPr>
        <dsp:cNvPr id="0" name=""/>
        <dsp:cNvSpPr/>
      </dsp:nvSpPr>
      <dsp:spPr>
        <a:xfrm>
          <a:off x="345025" y="1834983"/>
          <a:ext cx="5066418" cy="15007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555750">
            <a:lnSpc>
              <a:spcPct val="90000"/>
            </a:lnSpc>
            <a:spcBef>
              <a:spcPct val="0"/>
            </a:spcBef>
            <a:spcAft>
              <a:spcPct val="35000"/>
            </a:spcAft>
            <a:buNone/>
          </a:pPr>
          <a:r>
            <a:rPr lang="en-US" sz="3500" kern="1200" dirty="0"/>
            <a:t>Contact me at:</a:t>
          </a:r>
        </a:p>
        <a:p>
          <a:pPr marL="0" lvl="0" indent="0" algn="l" defTabSz="1555750">
            <a:lnSpc>
              <a:spcPct val="90000"/>
            </a:lnSpc>
            <a:spcBef>
              <a:spcPct val="0"/>
            </a:spcBef>
            <a:spcAft>
              <a:spcPct val="35000"/>
            </a:spcAft>
            <a:buNone/>
          </a:pPr>
          <a:r>
            <a:rPr lang="en-US" sz="3500" kern="1200" dirty="0"/>
            <a:t>c.graham@napier.ac.uk</a:t>
          </a:r>
        </a:p>
      </dsp:txBody>
      <dsp:txXfrm>
        <a:off x="418287" y="1908245"/>
        <a:ext cx="4919894" cy="13542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6D20A-CE7E-4D3D-9A9F-4AC2AC8A8698}"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A3A13-72F2-4A01-84EE-42B0ED1D84C6}" type="slidenum">
              <a:rPr lang="en-GB" smtClean="0"/>
              <a:t>‹#›</a:t>
            </a:fld>
            <a:endParaRPr lang="en-GB"/>
          </a:p>
        </p:txBody>
      </p:sp>
    </p:spTree>
    <p:extLst>
      <p:ext uri="{BB962C8B-B14F-4D97-AF65-F5344CB8AC3E}">
        <p14:creationId xmlns:p14="http://schemas.microsoft.com/office/powerpoint/2010/main" val="297452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1</a:t>
            </a:fld>
            <a:endParaRPr lang="en-GB"/>
          </a:p>
        </p:txBody>
      </p:sp>
    </p:spTree>
    <p:extLst>
      <p:ext uri="{BB962C8B-B14F-4D97-AF65-F5344CB8AC3E}">
        <p14:creationId xmlns:p14="http://schemas.microsoft.com/office/powerpoint/2010/main" val="1033351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 levels of criticality, three domains and three forms of criticality – complex and abstract model that needs empirical investigation</a:t>
            </a:r>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74690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2852704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88.7% say CT is important or very important for Work/Career – 6.5% unsure, 4.7% unimportant</a:t>
            </a:r>
          </a:p>
          <a:p>
            <a:pPr marL="171450" indent="-171450">
              <a:buFontTx/>
              <a:buChar char="-"/>
            </a:pPr>
            <a:r>
              <a:rPr lang="en-GB" dirty="0"/>
              <a:t>61.1% very important</a:t>
            </a:r>
          </a:p>
          <a:p>
            <a:pPr marL="0" indent="0">
              <a:buFontTx/>
              <a:buNone/>
            </a:pPr>
            <a:endParaRPr lang="en-GB" dirty="0"/>
          </a:p>
          <a:p>
            <a:r>
              <a:rPr lang="en-GB" dirty="0"/>
              <a:t>70.3% say CT is important or very important for Daily Life – 20.8% unsure, 8.9% unimportant</a:t>
            </a:r>
          </a:p>
          <a:p>
            <a:r>
              <a:rPr lang="en-GB" dirty="0"/>
              <a:t>- 28.7% very important</a:t>
            </a:r>
          </a:p>
        </p:txBody>
      </p:sp>
      <p:sp>
        <p:nvSpPr>
          <p:cNvPr id="4" name="Slide Number Placeholder 3"/>
          <p:cNvSpPr>
            <a:spLocks noGrp="1"/>
          </p:cNvSpPr>
          <p:nvPr>
            <p:ph type="sldNum" sz="quarter" idx="5"/>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3369315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These are sum scores from Sosu’s CTDS scale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UK students (n56) scored highest in terms of disposition at 53.8% compared with even numbers of students (n33) in both the China (26.8%) and Other (55.0%) also categorised with a high critical disposition from their summed scores.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Scoring in the moderate category is quite differently distributed with Chinese students (n74, 60.2%) predominantly scoring with a moderate disposition, while UK students followed (n43, 41.3%) with only 12.5% fewer students scoring moderate over high disposition, with 31.7% of Other students (n19) scoring moderately overall</a:t>
            </a:r>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131213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solidFill>
              </a:rPr>
              <a:t>Role of dialogue – especially international, intercultural dimension</a:t>
            </a: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406657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239523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56136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21</a:t>
            </a:fld>
            <a:endParaRPr lang="en-US"/>
          </a:p>
        </p:txBody>
      </p:sp>
    </p:spTree>
    <p:extLst>
      <p:ext uri="{BB962C8B-B14F-4D97-AF65-F5344CB8AC3E}">
        <p14:creationId xmlns:p14="http://schemas.microsoft.com/office/powerpoint/2010/main" val="286493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22</a:t>
            </a:fld>
            <a:endParaRPr lang="en-US"/>
          </a:p>
        </p:txBody>
      </p:sp>
    </p:spTree>
    <p:extLst>
      <p:ext uri="{BB962C8B-B14F-4D97-AF65-F5344CB8AC3E}">
        <p14:creationId xmlns:p14="http://schemas.microsoft.com/office/powerpoint/2010/main" val="61238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23</a:t>
            </a:fld>
            <a:endParaRPr lang="en-US"/>
          </a:p>
        </p:txBody>
      </p:sp>
    </p:spTree>
    <p:extLst>
      <p:ext uri="{BB962C8B-B14F-4D97-AF65-F5344CB8AC3E}">
        <p14:creationId xmlns:p14="http://schemas.microsoft.com/office/powerpoint/2010/main" val="23886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2</a:t>
            </a:fld>
            <a:endParaRPr lang="en-GB"/>
          </a:p>
        </p:txBody>
      </p:sp>
    </p:spTree>
    <p:extLst>
      <p:ext uri="{BB962C8B-B14F-4D97-AF65-F5344CB8AC3E}">
        <p14:creationId xmlns:p14="http://schemas.microsoft.com/office/powerpoint/2010/main" val="310612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24</a:t>
            </a:fld>
            <a:endParaRPr lang="en-US"/>
          </a:p>
        </p:txBody>
      </p:sp>
    </p:spTree>
    <p:extLst>
      <p:ext uri="{BB962C8B-B14F-4D97-AF65-F5344CB8AC3E}">
        <p14:creationId xmlns:p14="http://schemas.microsoft.com/office/powerpoint/2010/main" val="3842639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25</a:t>
            </a:fld>
            <a:endParaRPr lang="en-US"/>
          </a:p>
        </p:txBody>
      </p:sp>
    </p:spTree>
    <p:extLst>
      <p:ext uri="{BB962C8B-B14F-4D97-AF65-F5344CB8AC3E}">
        <p14:creationId xmlns:p14="http://schemas.microsoft.com/office/powerpoint/2010/main" val="277803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arguably critical persons engaged in action with the world based upon their critical thought, critical self reflection prompting them to action. Are we facilitating this in HE, if we should?</a:t>
            </a:r>
          </a:p>
        </p:txBody>
      </p:sp>
      <p:sp>
        <p:nvSpPr>
          <p:cNvPr id="4" name="Slide Number Placeholder 3"/>
          <p:cNvSpPr>
            <a:spLocks noGrp="1"/>
          </p:cNvSpPr>
          <p:nvPr>
            <p:ph type="sldNum" sz="quarter" idx="5"/>
          </p:nvPr>
        </p:nvSpPr>
        <p:spPr/>
        <p:txBody>
          <a:bodyPr/>
          <a:lstStyle/>
          <a:p>
            <a:fld id="{470A3A13-72F2-4A01-84EE-42B0ED1D84C6}" type="slidenum">
              <a:rPr lang="en-GB" smtClean="0"/>
              <a:t>27</a:t>
            </a:fld>
            <a:endParaRPr lang="en-GB"/>
          </a:p>
        </p:txBody>
      </p:sp>
    </p:spTree>
    <p:extLst>
      <p:ext uri="{BB962C8B-B14F-4D97-AF65-F5344CB8AC3E}">
        <p14:creationId xmlns:p14="http://schemas.microsoft.com/office/powerpoint/2010/main" val="3278841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28</a:t>
            </a:fld>
            <a:endParaRPr lang="en-US"/>
          </a:p>
        </p:txBody>
      </p:sp>
    </p:spTree>
    <p:extLst>
      <p:ext uri="{BB962C8B-B14F-4D97-AF65-F5344CB8AC3E}">
        <p14:creationId xmlns:p14="http://schemas.microsoft.com/office/powerpoint/2010/main" val="3854909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29</a:t>
            </a:fld>
            <a:endParaRPr lang="en-GB"/>
          </a:p>
        </p:txBody>
      </p:sp>
    </p:spTree>
    <p:extLst>
      <p:ext uri="{BB962C8B-B14F-4D97-AF65-F5344CB8AC3E}">
        <p14:creationId xmlns:p14="http://schemas.microsoft.com/office/powerpoint/2010/main" val="3300809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30</a:t>
            </a:fld>
            <a:endParaRPr lang="en-GB"/>
          </a:p>
        </p:txBody>
      </p:sp>
    </p:spTree>
    <p:extLst>
      <p:ext uri="{BB962C8B-B14F-4D97-AF65-F5344CB8AC3E}">
        <p14:creationId xmlns:p14="http://schemas.microsoft.com/office/powerpoint/2010/main" val="379677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24291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92835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3</a:t>
            </a:fld>
            <a:endParaRPr lang="en-GB"/>
          </a:p>
        </p:txBody>
      </p:sp>
    </p:spTree>
    <p:extLst>
      <p:ext uri="{BB962C8B-B14F-4D97-AF65-F5344CB8AC3E}">
        <p14:creationId xmlns:p14="http://schemas.microsoft.com/office/powerpoint/2010/main" val="196452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4</a:t>
            </a:fld>
            <a:endParaRPr lang="en-GB"/>
          </a:p>
        </p:txBody>
      </p:sp>
    </p:spTree>
    <p:extLst>
      <p:ext uri="{BB962C8B-B14F-4D97-AF65-F5344CB8AC3E}">
        <p14:creationId xmlns:p14="http://schemas.microsoft.com/office/powerpoint/2010/main" val="235303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5</a:t>
            </a:fld>
            <a:endParaRPr lang="en-GB"/>
          </a:p>
        </p:txBody>
      </p:sp>
    </p:spTree>
    <p:extLst>
      <p:ext uri="{BB962C8B-B14F-4D97-AF65-F5344CB8AC3E}">
        <p14:creationId xmlns:p14="http://schemas.microsoft.com/office/powerpoint/2010/main" val="90985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70A3A13-72F2-4A01-84EE-42B0ED1D84C6}" type="slidenum">
              <a:rPr lang="en-GB" smtClean="0"/>
              <a:t>6</a:t>
            </a:fld>
            <a:endParaRPr lang="en-GB"/>
          </a:p>
        </p:txBody>
      </p:sp>
    </p:spTree>
    <p:extLst>
      <p:ext uri="{BB962C8B-B14F-4D97-AF65-F5344CB8AC3E}">
        <p14:creationId xmlns:p14="http://schemas.microsoft.com/office/powerpoint/2010/main" val="253181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A02F00-C535-204F-B4B5-528FB2DC4FE2}" type="slidenum">
              <a:rPr lang="en-US" smtClean="0"/>
              <a:t>7</a:t>
            </a:fld>
            <a:endParaRPr lang="en-US" dirty="0"/>
          </a:p>
        </p:txBody>
      </p:sp>
    </p:spTree>
    <p:extLst>
      <p:ext uri="{BB962C8B-B14F-4D97-AF65-F5344CB8AC3E}">
        <p14:creationId xmlns:p14="http://schemas.microsoft.com/office/powerpoint/2010/main" val="346755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dirty="0"/>
          </a:p>
        </p:txBody>
      </p:sp>
    </p:spTree>
    <p:extLst>
      <p:ext uri="{BB962C8B-B14F-4D97-AF65-F5344CB8AC3E}">
        <p14:creationId xmlns:p14="http://schemas.microsoft.com/office/powerpoint/2010/main" val="148585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74056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AA6F-6590-4567-A19E-8124B3487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83AF74-22B1-45FF-8212-F1D79AB38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D3360E-4F0A-4582-BE41-A58B9294F3D3}"/>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2D238BDC-5B80-462E-AA68-BCBDF5D70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ACFA78-CC0C-42FF-A8D8-42F0347C4CFF}"/>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24993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EC85-698C-48D5-82F3-7E5C9065EC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6DA121-50CD-40D5-A718-2193AEC3EE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EB230-BB74-40B0-AFC9-86125FB3662F}"/>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2B654CDB-99C9-47BF-91EE-C693F189E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4208E-8149-4257-B023-06A6BB87ED49}"/>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02926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4D029E-AF6C-47EF-B42B-2957C8582A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93588-89E7-4DBD-8964-BE4149DBA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CA6C19-E160-4087-9B38-F39F2DF50A4D}"/>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0FC36F4B-2D49-4AE8-B24E-68D376DCBF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5EA2B-47F2-4B00-A504-0B504EFFEBED}"/>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05159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D77A2-2247-40BB-AFA0-3C693338208B}" type="datetimeFigureOut">
              <a:rPr lang="en-GB" smtClean="0"/>
              <a:t>30/06/2021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BC4D40-C240-4E0A-9F36-E6CD6744F905}" type="slidenum">
              <a:rPr lang="en-GB" smtClean="0"/>
              <a:t>‹#›</a:t>
            </a:fld>
            <a:endParaRPr lang="en-GB"/>
          </a:p>
        </p:txBody>
      </p:sp>
      <p:sp>
        <p:nvSpPr>
          <p:cNvPr id="5" name="Title 1">
            <a:extLst>
              <a:ext uri="{FF2B5EF4-FFF2-40B4-BE49-F238E27FC236}">
                <a16:creationId xmlns:a16="http://schemas.microsoft.com/office/drawing/2014/main" id="{83D2A5F8-D232-3545-8D83-A09BAA0A6E18}"/>
              </a:ext>
            </a:extLst>
          </p:cNvPr>
          <p:cNvSpPr>
            <a:spLocks noGrp="1"/>
          </p:cNvSpPr>
          <p:nvPr>
            <p:ph type="title"/>
          </p:nvPr>
        </p:nvSpPr>
        <p:spPr>
          <a:xfrm>
            <a:off x="220014" y="-137151"/>
            <a:ext cx="10515600" cy="1325563"/>
          </a:xfrm>
        </p:spPr>
        <p:txBody>
          <a:bodyPr/>
          <a:lstStyle>
            <a:lvl1pPr>
              <a:defRPr b="1"/>
            </a:lvl1pPr>
          </a:lstStyle>
          <a:p>
            <a:r>
              <a:rPr lang="en-US" dirty="0"/>
              <a:t>Click to edit Master title style</a:t>
            </a:r>
            <a:endParaRPr lang="en-GB" dirty="0"/>
          </a:p>
        </p:txBody>
      </p:sp>
      <p:pic>
        <p:nvPicPr>
          <p:cNvPr id="6" name="Picture 2" descr="A close up of a logo&#10;&#10;Description generated with very high confidence">
            <a:extLst>
              <a:ext uri="{FF2B5EF4-FFF2-40B4-BE49-F238E27FC236}">
                <a16:creationId xmlns:a16="http://schemas.microsoft.com/office/drawing/2014/main" id="{77EA3AE9-6095-EA42-81C8-F9F7BC37E3F5}"/>
              </a:ext>
            </a:extLst>
          </p:cNvPr>
          <p:cNvPicPr>
            <a:picLocks noChangeAspect="1"/>
          </p:cNvPicPr>
          <p:nvPr userDrawn="1"/>
        </p:nvPicPr>
        <p:blipFill>
          <a:blip r:embed="rId2" cstate="print"/>
          <a:stretch>
            <a:fillRect/>
          </a:stretch>
        </p:blipFill>
        <p:spPr>
          <a:xfrm>
            <a:off x="9298899" y="113545"/>
            <a:ext cx="2743200" cy="741020"/>
          </a:xfrm>
          <a:prstGeom prst="rect">
            <a:avLst/>
          </a:prstGeom>
        </p:spPr>
      </p:pic>
    </p:spTree>
    <p:extLst>
      <p:ext uri="{BB962C8B-B14F-4D97-AF65-F5344CB8AC3E}">
        <p14:creationId xmlns:p14="http://schemas.microsoft.com/office/powerpoint/2010/main" val="2529423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endParaRPr lang="en-US" sz="3200" dirty="0"/>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pic>
        <p:nvPicPr>
          <p:cNvPr id="6" name="Picture 2" descr="A close up of a logo&#10;&#10;Description generated with very high confidence">
            <a:extLst>
              <a:ext uri="{FF2B5EF4-FFF2-40B4-BE49-F238E27FC236}">
                <a16:creationId xmlns:a16="http://schemas.microsoft.com/office/drawing/2014/main" id="{63460548-8CCF-4B21-B576-33FC5F1EBC15}"/>
              </a:ext>
            </a:extLst>
          </p:cNvPr>
          <p:cNvPicPr>
            <a:picLocks noChangeAspect="1"/>
          </p:cNvPicPr>
          <p:nvPr userDrawn="1"/>
        </p:nvPicPr>
        <p:blipFill>
          <a:blip r:embed="rId2" cstate="print"/>
          <a:stretch>
            <a:fillRect/>
          </a:stretch>
        </p:blipFill>
        <p:spPr>
          <a:xfrm>
            <a:off x="9298899" y="113545"/>
            <a:ext cx="2743200" cy="741020"/>
          </a:xfrm>
          <a:prstGeom prst="rect">
            <a:avLst/>
          </a:prstGeom>
        </p:spPr>
      </p:pic>
    </p:spTree>
    <p:extLst>
      <p:ext uri="{BB962C8B-B14F-4D97-AF65-F5344CB8AC3E}">
        <p14:creationId xmlns:p14="http://schemas.microsoft.com/office/powerpoint/2010/main" val="254586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9EC5-14FE-4E0A-A691-1938CBF56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8772E8-F2E4-40CE-AEE3-F403F22FC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64C46A-AFB9-43C6-9C01-76AE33BDFD3C}"/>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16C0FB9D-9351-4C82-8CA7-71416D9BF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E7BD89-7625-4B08-ABBA-C182CB340B56}"/>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962666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7BB0-0909-4E7C-89FA-5F28AA3597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89A1F8-6F97-4F80-858A-E1603D397D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A2B69-5213-4583-B5D4-E27625567842}"/>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13B20AD4-31EB-44F4-A3A0-B1FE6D05B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D7914E-99F7-49D4-BEA8-8BF2790213B4}"/>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75114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FD25-7811-4C3B-BACF-259E9426E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8572DE-E211-450B-AAD6-57B7260BC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350CB-AB0D-4DBA-B7F0-35796D250FB4}"/>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8E8C12C3-B8F7-4E83-B19A-585DD39A24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4383C7-ACD3-47EF-9458-16649E30522E}"/>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4099064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B2AB-5DA3-406F-B1A8-D9FA509E3E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76C41D-C187-4398-993B-9CA47E830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1337DA-2819-449A-98E3-5944F943A4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0EFB4-C952-4AD3-9DB1-8D9F571DB5A3}"/>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35124AF6-FDF2-475D-8600-0A96E74E55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511C5A-2AED-419D-A4C6-B27AD087E02F}"/>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240944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BEFA-AAFE-4B5E-9593-F1B1268BFB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322F91-B5F9-48E0-8B4D-7010FF521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6C701-9F18-42EB-91F8-C73A93F3FF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28DC0-63C7-415E-A5F6-B3460CFC6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4D17F4-DD34-40A0-981E-305B0EC422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AC43B6-5ED6-4144-AE24-80666C180BDD}"/>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8" name="Footer Placeholder 7">
            <a:extLst>
              <a:ext uri="{FF2B5EF4-FFF2-40B4-BE49-F238E27FC236}">
                <a16:creationId xmlns:a16="http://schemas.microsoft.com/office/drawing/2014/main" id="{032A21FD-3A1C-4EE2-A9B9-06A6B11A88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E0E20C-D983-4AC1-AAE2-E5A67EDAF268}"/>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78789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E83D-F681-4EC5-9268-EC6BA7202A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12C3FA-2850-4E36-B878-58AE15294B9C}"/>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4" name="Footer Placeholder 3">
            <a:extLst>
              <a:ext uri="{FF2B5EF4-FFF2-40B4-BE49-F238E27FC236}">
                <a16:creationId xmlns:a16="http://schemas.microsoft.com/office/drawing/2014/main" id="{119FD613-EEDE-4035-B1A8-E394644B3F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2A710B-3AD2-4094-99CA-794476F3CC6C}"/>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81176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A47C-ADA7-4C37-9204-E66A1071DA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39C2F2-98ED-45DE-91AC-098D7EF98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4F3B63-9B53-439C-AB47-820A724FCBD5}"/>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FC454579-7317-45C5-8893-FA4AB2171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854EF-25FD-4AD0-BD86-525F477BC6D2}"/>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23971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CAA83-E7FA-4AA6-A843-184BB23D6B8B}"/>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3" name="Footer Placeholder 2">
            <a:extLst>
              <a:ext uri="{FF2B5EF4-FFF2-40B4-BE49-F238E27FC236}">
                <a16:creationId xmlns:a16="http://schemas.microsoft.com/office/drawing/2014/main" id="{9E9DA202-ACCB-44DA-A763-EC6998A00A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CB1D40-8547-4E18-9440-28B04E2B7DCC}"/>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92798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F68B-A15B-4659-87AC-F26C3BA31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1A5DC1-828A-42DE-A89F-755448234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02D6E6-7167-4D61-8C24-2E8325131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EC853-2B90-4A49-8BC3-2E8C424A8177}"/>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5064B0EB-7C38-4665-B926-90A477750B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8080B-A20D-44A1-8ADB-F98739F3D1BF}"/>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486023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31B0-C914-4FAF-B4D0-34C5D6695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670066-85AE-4D74-9045-BD8C1D35F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B25806-06ED-43C0-B545-794ECDFF4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F51A0-EA89-428D-AF1C-64D9210A1C74}"/>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953F52A7-F698-47EF-9FF1-2E07C6930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2E996-B1FD-4500-9789-BC04FDEC3EF1}"/>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088514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D9BB-4334-4723-A4B7-D31F6EAB34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D5B8BC-6A45-4A64-9BAC-C2D318F98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895C3B-726C-4B79-8815-4C22A38EC6DA}"/>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0EDFA797-F098-455E-B9D2-C9EA7FDBCB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E361CC-CB8D-4A21-BBF3-F89CDB88BFE8}"/>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353936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C074E-F45B-4C73-9739-1EA831F413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9D9804-6346-47FB-A376-35D01262CA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012BDE-713D-43D5-9D2F-43E7D62CC72D}"/>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A2FEAD59-F2E5-4C28-9EE2-1C655EECF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FAE99A-D934-4DB5-B2B4-F4EA5DECEE25}"/>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9225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719402" y="1604800"/>
            <a:ext cx="4992556" cy="672073"/>
          </a:xfrm>
          <a:prstGeom prst="rect">
            <a:avLst/>
          </a:prstGeom>
        </p:spPr>
        <p:txBody>
          <a:bodyPr/>
          <a:lstStyle>
            <a:lvl1pPr>
              <a:defRPr>
                <a:solidFill>
                  <a:srgbClr val="003560"/>
                </a:solidFill>
                <a:latin typeface="Arial" charset="0"/>
                <a:ea typeface="Arial" charset="0"/>
                <a:cs typeface="Arial" charset="0"/>
              </a:defRPr>
            </a:lvl1pPr>
          </a:lstStyle>
          <a:p>
            <a:endParaRPr lang="en-US" sz="3200" dirty="0"/>
          </a:p>
        </p:txBody>
      </p:sp>
      <p:sp>
        <p:nvSpPr>
          <p:cNvPr id="5" name="Content Placeholder 2"/>
          <p:cNvSpPr>
            <a:spLocks noGrp="1"/>
          </p:cNvSpPr>
          <p:nvPr>
            <p:ph idx="1" hasCustomPrompt="1"/>
          </p:nvPr>
        </p:nvSpPr>
        <p:spPr>
          <a:xfrm>
            <a:off x="719402" y="2468896"/>
            <a:ext cx="4992556" cy="4128457"/>
          </a:xfrm>
          <a:prstGeom prst="rect">
            <a:avLst/>
          </a:prstGeom>
        </p:spPr>
        <p:txBody>
          <a:bodyPr/>
          <a:lstStyle>
            <a:lvl1pPr>
              <a:defRPr sz="2133">
                <a:solidFill>
                  <a:srgbClr val="003560"/>
                </a:solidFill>
                <a:latin typeface="Arial" charset="0"/>
                <a:ea typeface="Arial" charset="0"/>
                <a:cs typeface="Arial" charset="0"/>
              </a:defRPr>
            </a:lvl1pPr>
          </a:lstStyle>
          <a:p>
            <a:r>
              <a:rPr lang="en-US" sz="1867" dirty="0"/>
              <a:t>Click to add text</a:t>
            </a:r>
          </a:p>
        </p:txBody>
      </p:sp>
      <p:pic>
        <p:nvPicPr>
          <p:cNvPr id="6" name="Picture 2" descr="A close up of a logo&#10;&#10;Description generated with very high confidence">
            <a:extLst>
              <a:ext uri="{FF2B5EF4-FFF2-40B4-BE49-F238E27FC236}">
                <a16:creationId xmlns:a16="http://schemas.microsoft.com/office/drawing/2014/main" id="{63460548-8CCF-4B21-B576-33FC5F1EBC15}"/>
              </a:ext>
            </a:extLst>
          </p:cNvPr>
          <p:cNvPicPr>
            <a:picLocks noChangeAspect="1"/>
          </p:cNvPicPr>
          <p:nvPr userDrawn="1"/>
        </p:nvPicPr>
        <p:blipFill>
          <a:blip r:embed="rId2" cstate="print"/>
          <a:stretch>
            <a:fillRect/>
          </a:stretch>
        </p:blipFill>
        <p:spPr>
          <a:xfrm>
            <a:off x="9298899" y="113545"/>
            <a:ext cx="2743200" cy="741020"/>
          </a:xfrm>
          <a:prstGeom prst="rect">
            <a:avLst/>
          </a:prstGeom>
        </p:spPr>
      </p:pic>
    </p:spTree>
    <p:extLst>
      <p:ext uri="{BB962C8B-B14F-4D97-AF65-F5344CB8AC3E}">
        <p14:creationId xmlns:p14="http://schemas.microsoft.com/office/powerpoint/2010/main" val="13861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7EA2-FB44-491A-96FF-769FD24CC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E12113-3F47-4FA8-B821-0ECECB2D1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B7D22-888F-4A22-BE18-87E7130AC5E3}"/>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FF75A61B-0A79-4F47-8E89-224A458C68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EDB119-5FD5-4664-839C-FCC5827BAAE5}"/>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0170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6E1B-6B77-42FB-AC22-B492A117A3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5137F-7EFE-4D1E-9A36-3B4121953B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05EFA-384A-49B9-B111-42EB3F862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1110CD-7F5A-45C6-9C9F-6931D73A2279}"/>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703E013F-6E5D-4CC1-AF8D-6E93825570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7DCFD1-07E3-41C6-A307-1163F3BAED4E}"/>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387619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5F69-C618-4A6C-994C-24B07B0467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112C67-74F1-42A7-A18C-8F9DABE402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A9E228-C160-4C6F-A685-C51F6320A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7799B7-1467-4B1A-BEA6-8BBE2DAED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CBF16E-539F-443D-B09E-991DE1219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D59F78-BEA3-4919-A802-A74FB98FE2E4}"/>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8" name="Footer Placeholder 7">
            <a:extLst>
              <a:ext uri="{FF2B5EF4-FFF2-40B4-BE49-F238E27FC236}">
                <a16:creationId xmlns:a16="http://schemas.microsoft.com/office/drawing/2014/main" id="{B6FDDA1A-D809-4C44-B55B-F7375C1822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ECB05E-8290-42D3-855C-F24D8C1D1E8F}"/>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406227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C07C-8444-4C18-90DE-12D2CB5346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FD2A90-A143-4D9E-AC28-D886D8510490}"/>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4" name="Footer Placeholder 3">
            <a:extLst>
              <a:ext uri="{FF2B5EF4-FFF2-40B4-BE49-F238E27FC236}">
                <a16:creationId xmlns:a16="http://schemas.microsoft.com/office/drawing/2014/main" id="{7E0A9FD6-D8C7-47EA-BB7F-36004CEB9B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2B486E-EA79-4EA9-8556-34957F1DA9C9}"/>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229594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0E087-CBE7-4203-8443-93AAE1DF2150}"/>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3" name="Footer Placeholder 2">
            <a:extLst>
              <a:ext uri="{FF2B5EF4-FFF2-40B4-BE49-F238E27FC236}">
                <a16:creationId xmlns:a16="http://schemas.microsoft.com/office/drawing/2014/main" id="{DFE08D50-49B1-4105-8C99-B67A8E00CF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61A7B6-31C4-4739-BDB1-03A17055950D}"/>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128526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48EAC-4393-4A0A-9C6A-585195A4A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7846D-B5A2-440B-BA42-47710A7CF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9F7F59-6E7E-430D-8429-BEAB21635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A350E-0D17-4971-9D61-3F37484B1BE4}"/>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2908177D-6661-46CE-B06F-886184C18D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FB2BAC-8D76-41FD-830D-CFF1DF3BCE0E}"/>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241007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E354-15C0-407B-A040-764BE0270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E153CC-C5B6-416E-BD08-99B3E655AE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782FDB-BC1D-4C73-83C0-33BD16325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C31CE2-2418-4ADC-B3B7-55F1AB5C0B67}"/>
              </a:ext>
            </a:extLst>
          </p:cNvPr>
          <p:cNvSpPr>
            <a:spLocks noGrp="1"/>
          </p:cNvSpPr>
          <p:nvPr>
            <p:ph type="dt" sz="half" idx="10"/>
          </p:nvPr>
        </p:nvSpPr>
        <p:spPr/>
        <p:txBody>
          <a:bodyPr/>
          <a:lstStyle/>
          <a:p>
            <a:fld id="{970D8DCB-EF7F-4DAC-8200-A17CEE0E082B}" type="datetimeFigureOut">
              <a:rPr lang="en-GB" smtClean="0"/>
              <a:t>30/06/2021</a:t>
            </a:fld>
            <a:endParaRPr lang="en-GB"/>
          </a:p>
        </p:txBody>
      </p:sp>
      <p:sp>
        <p:nvSpPr>
          <p:cNvPr id="6" name="Footer Placeholder 5">
            <a:extLst>
              <a:ext uri="{FF2B5EF4-FFF2-40B4-BE49-F238E27FC236}">
                <a16:creationId xmlns:a16="http://schemas.microsoft.com/office/drawing/2014/main" id="{FA17DF41-0521-4C14-9F9D-754AB7DB28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BD695A-42E0-41B6-8D11-EB3BF4D86FFB}"/>
              </a:ext>
            </a:extLst>
          </p:cNvPr>
          <p:cNvSpPr>
            <a:spLocks noGrp="1"/>
          </p:cNvSpPr>
          <p:nvPr>
            <p:ph type="sldNum" sz="quarter" idx="12"/>
          </p:nvPr>
        </p:nvSpPr>
        <p:spPr/>
        <p:txBody>
          <a:bodyPr/>
          <a:lstStyle/>
          <a:p>
            <a:fld id="{22C34B28-B3C0-4D65-B3A1-21CE04F3126A}" type="slidenum">
              <a:rPr lang="en-GB" smtClean="0"/>
              <a:t>‹#›</a:t>
            </a:fld>
            <a:endParaRPr lang="en-GB"/>
          </a:p>
        </p:txBody>
      </p:sp>
    </p:spTree>
    <p:extLst>
      <p:ext uri="{BB962C8B-B14F-4D97-AF65-F5344CB8AC3E}">
        <p14:creationId xmlns:p14="http://schemas.microsoft.com/office/powerpoint/2010/main" val="243070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E4C50-F5B3-4A27-8D97-1868129B0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39977-B121-4659-B105-14C246CD44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BA9D9-FDEA-4792-861D-2223F6A25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83E5C687-4A21-4011-980A-24C5D8A27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F76D5B-CCA6-4576-9E77-7E47ACCD7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4B28-B3C0-4D65-B3A1-21CE04F3126A}" type="slidenum">
              <a:rPr lang="en-GB" smtClean="0"/>
              <a:t>‹#›</a:t>
            </a:fld>
            <a:endParaRPr lang="en-GB"/>
          </a:p>
        </p:txBody>
      </p:sp>
    </p:spTree>
    <p:extLst>
      <p:ext uri="{BB962C8B-B14F-4D97-AF65-F5344CB8AC3E}">
        <p14:creationId xmlns:p14="http://schemas.microsoft.com/office/powerpoint/2010/main" val="451485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3F5A3F-72AE-4895-93F4-24555CAAD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A4D228-AEA6-4FAB-8FE0-ABF293BE3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5AC39B-3701-41FB-96B3-B4D5EEA41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D8DCB-EF7F-4DAC-8200-A17CEE0E082B}" type="datetimeFigureOut">
              <a:rPr lang="en-GB" smtClean="0"/>
              <a:t>30/06/2021</a:t>
            </a:fld>
            <a:endParaRPr lang="en-GB"/>
          </a:p>
        </p:txBody>
      </p:sp>
      <p:sp>
        <p:nvSpPr>
          <p:cNvPr id="5" name="Footer Placeholder 4">
            <a:extLst>
              <a:ext uri="{FF2B5EF4-FFF2-40B4-BE49-F238E27FC236}">
                <a16:creationId xmlns:a16="http://schemas.microsoft.com/office/drawing/2014/main" id="{1B7776AD-19DF-4A9F-98A8-99DE72B59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496A35-9EB8-41FF-BA3C-41ECD9A37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4B28-B3C0-4D65-B3A1-21CE04F3126A}" type="slidenum">
              <a:rPr lang="en-GB" smtClean="0"/>
              <a:t>‹#›</a:t>
            </a:fld>
            <a:endParaRPr lang="en-GB"/>
          </a:p>
        </p:txBody>
      </p:sp>
    </p:spTree>
    <p:extLst>
      <p:ext uri="{BB962C8B-B14F-4D97-AF65-F5344CB8AC3E}">
        <p14:creationId xmlns:p14="http://schemas.microsoft.com/office/powerpoint/2010/main" val="23635614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emf"/><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DD4306-4F49-4F8D-81D3-4B9AE0B522A6}"/>
              </a:ext>
            </a:extLst>
          </p:cNvPr>
          <p:cNvSpPr>
            <a:spLocks noGrp="1"/>
          </p:cNvSpPr>
          <p:nvPr>
            <p:ph type="ctrTitle"/>
          </p:nvPr>
        </p:nvSpPr>
        <p:spPr>
          <a:xfrm>
            <a:off x="748310" y="4960758"/>
            <a:ext cx="6796345" cy="1236086"/>
          </a:xfrm>
          <a:noFill/>
        </p:spPr>
        <p:txBody>
          <a:bodyPr anchor="ctr">
            <a:normAutofit/>
          </a:bodyPr>
          <a:lstStyle/>
          <a:p>
            <a:pPr algn="r"/>
            <a:r>
              <a:rPr lang="en-GB" sz="2400" dirty="0"/>
              <a:t>Preparing for uncertainty? </a:t>
            </a:r>
            <a:br>
              <a:rPr lang="en-GB" sz="2400" dirty="0"/>
            </a:br>
            <a:r>
              <a:rPr lang="en-GB" sz="2400" dirty="0"/>
              <a:t>Investigating the development of criticality among masters students</a:t>
            </a:r>
          </a:p>
        </p:txBody>
      </p:sp>
      <p:sp>
        <p:nvSpPr>
          <p:cNvPr id="5" name="Subtitle 4">
            <a:extLst>
              <a:ext uri="{FF2B5EF4-FFF2-40B4-BE49-F238E27FC236}">
                <a16:creationId xmlns:a16="http://schemas.microsoft.com/office/drawing/2014/main" id="{713D975E-86FE-43F3-B5F6-BFCCB5657B87}"/>
              </a:ext>
            </a:extLst>
          </p:cNvPr>
          <p:cNvSpPr>
            <a:spLocks noGrp="1"/>
          </p:cNvSpPr>
          <p:nvPr>
            <p:ph type="subTitle" idx="1"/>
          </p:nvPr>
        </p:nvSpPr>
        <p:spPr>
          <a:xfrm>
            <a:off x="8109916" y="5306584"/>
            <a:ext cx="3323819" cy="1236086"/>
          </a:xfrm>
          <a:noFill/>
        </p:spPr>
        <p:txBody>
          <a:bodyPr anchor="ctr">
            <a:normAutofit/>
          </a:bodyPr>
          <a:lstStyle/>
          <a:p>
            <a:pPr algn="l"/>
            <a:r>
              <a:rPr lang="en-GB" sz="1100" b="1" dirty="0"/>
              <a:t>Cameron Graham, Lecturer	</a:t>
            </a:r>
            <a:br>
              <a:rPr lang="en-GB" sz="1100" dirty="0"/>
            </a:br>
            <a:r>
              <a:rPr lang="en-GB" sz="1100" dirty="0"/>
              <a:t>Department of Learning &amp; Teaching Enhancement, </a:t>
            </a:r>
          </a:p>
          <a:p>
            <a:pPr algn="l"/>
            <a:r>
              <a:rPr lang="en-GB" sz="1100" dirty="0"/>
              <a:t>Edinburgh Napier University</a:t>
            </a:r>
          </a:p>
          <a:p>
            <a:pPr algn="l"/>
            <a:r>
              <a:rPr lang="en-GB" sz="1100" dirty="0"/>
              <a:t>Doctoral Researcher, University of Glasgow</a:t>
            </a:r>
          </a:p>
          <a:p>
            <a:pPr algn="l"/>
            <a:endParaRPr lang="en-GB" sz="1100" dirty="0"/>
          </a:p>
          <a:p>
            <a:pPr algn="l"/>
            <a:endParaRPr lang="en-GB" sz="1100" dirty="0"/>
          </a:p>
        </p:txBody>
      </p:sp>
      <p:pic>
        <p:nvPicPr>
          <p:cNvPr id="12" name="Picture 11" descr="A picture containing nature, outdoor, snow, ice&#10;&#10;Description automatically generated">
            <a:extLst>
              <a:ext uri="{FF2B5EF4-FFF2-40B4-BE49-F238E27FC236}">
                <a16:creationId xmlns:a16="http://schemas.microsoft.com/office/drawing/2014/main" id="{5E2C43F1-C91B-4AB1-A1DC-6A10780E245F}"/>
              </a:ext>
            </a:extLst>
          </p:cNvPr>
          <p:cNvPicPr>
            <a:picLocks noChangeAspect="1"/>
          </p:cNvPicPr>
          <p:nvPr/>
        </p:nvPicPr>
        <p:blipFill rotWithShape="1">
          <a:blip r:embed="rId3">
            <a:extLst>
              <a:ext uri="{28A0092B-C50C-407E-A947-70E740481C1C}">
                <a14:useLocalDpi xmlns:a14="http://schemas.microsoft.com/office/drawing/2010/main" val="0"/>
              </a:ext>
            </a:extLst>
          </a:blip>
          <a:srcRect l="10474" r="1530" b="1"/>
          <a:stretch/>
        </p:blipFill>
        <p:spPr>
          <a:xfrm>
            <a:off x="320040" y="320040"/>
            <a:ext cx="11548872" cy="4462272"/>
          </a:xfrm>
          <a:prstGeom prst="rect">
            <a:avLst/>
          </a:prstGeom>
        </p:spPr>
      </p:pic>
      <p:cxnSp>
        <p:nvCxnSpPr>
          <p:cNvPr id="19" name="Straight Connector 18">
            <a:extLst>
              <a:ext uri="{FF2B5EF4-FFF2-40B4-BE49-F238E27FC236}">
                <a16:creationId xmlns:a16="http://schemas.microsoft.com/office/drawing/2014/main" id="{8AD2EEB5-F5B4-4BDA-8293-9A997C1299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27285" y="5121601"/>
            <a:ext cx="0" cy="914400"/>
          </a:xfrm>
          <a:prstGeom prst="line">
            <a:avLst/>
          </a:prstGeom>
          <a:ln w="19050">
            <a:solidFill>
              <a:schemeClr val="tx1">
                <a:lumMod val="65000"/>
                <a:lumOff val="3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9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700"/>
                                        <p:tgtEl>
                                          <p:spTgt spid="5">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700"/>
                                        <p:tgtEl>
                                          <p:spTgt spid="5">
                                            <p:txEl>
                                              <p:pRg st="2" end="2"/>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338193" y="1630101"/>
            <a:ext cx="10988729" cy="519210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9" name="Title 1"/>
          <p:cNvSpPr>
            <a:spLocks noGrp="1"/>
          </p:cNvSpPr>
          <p:nvPr>
            <p:ph type="title"/>
          </p:nvPr>
        </p:nvSpPr>
        <p:spPr>
          <a:xfrm>
            <a:off x="291848" y="748108"/>
            <a:ext cx="4992556" cy="577087"/>
          </a:xfrm>
          <a:prstGeom prst="rect">
            <a:avLst/>
          </a:prstGeom>
        </p:spPr>
        <p:txBody>
          <a:bodyPr/>
          <a:lstStyle/>
          <a:p>
            <a:r>
              <a:rPr lang="en-GB" sz="3200" dirty="0"/>
              <a:t>Theoretical Approach</a:t>
            </a:r>
            <a:endParaRPr lang="en-US" sz="3200" dirty="0"/>
          </a:p>
        </p:txBody>
      </p:sp>
      <p:sp>
        <p:nvSpPr>
          <p:cNvPr id="13" name="Content Placeholder 2"/>
          <p:cNvSpPr>
            <a:spLocks noGrp="1"/>
          </p:cNvSpPr>
          <p:nvPr>
            <p:ph idx="1"/>
          </p:nvPr>
        </p:nvSpPr>
        <p:spPr>
          <a:xfrm>
            <a:off x="291848" y="1630101"/>
            <a:ext cx="10988729" cy="4508837"/>
          </a:xfrm>
          <a:prstGeom prst="rect">
            <a:avLst/>
          </a:prstGeom>
        </p:spPr>
        <p:txBody>
          <a:bodyPr>
            <a:normAutofit fontScale="92500" lnSpcReduction="10000"/>
          </a:bodyPr>
          <a:lstStyle/>
          <a:p>
            <a:pPr marL="0" indent="0">
              <a:buNone/>
            </a:pPr>
            <a:r>
              <a:rPr lang="en-GB" sz="1867" b="1" dirty="0">
                <a:solidFill>
                  <a:srgbClr val="000000"/>
                </a:solidFill>
              </a:rPr>
              <a:t>Criticality </a:t>
            </a:r>
            <a:endParaRPr lang="en-GB" sz="1867" dirty="0">
              <a:solidFill>
                <a:srgbClr val="000000"/>
              </a:solidFill>
            </a:endParaRPr>
          </a:p>
          <a:p>
            <a:pPr lvl="0">
              <a:buFont typeface="Arial" panose="020B0604020202020204" pitchFamily="34" charset="0"/>
              <a:buChar char="•"/>
            </a:pPr>
            <a:endParaRPr lang="en-GB" dirty="0">
              <a:solidFill>
                <a:srgbClr val="000000"/>
              </a:solidFill>
            </a:endParaRPr>
          </a:p>
          <a:p>
            <a:pPr marL="0" lvl="0" indent="0">
              <a:buNone/>
            </a:pPr>
            <a:r>
              <a:rPr lang="en-GB" dirty="0">
                <a:solidFill>
                  <a:srgbClr val="000000"/>
                </a:solidFill>
              </a:rPr>
              <a:t>Criticality can be considered “…</a:t>
            </a:r>
            <a:r>
              <a:rPr lang="en-GB" i="1" dirty="0">
                <a:solidFill>
                  <a:srgbClr val="000000"/>
                </a:solidFill>
              </a:rPr>
              <a:t>a function of collective questioning, criticism, and creativity, it is always social in character, partly because certain of these activities (particularly thinking in new ways) arise from an interaction with challenging alternative views</a:t>
            </a:r>
            <a:r>
              <a:rPr lang="en-GB" dirty="0">
                <a:solidFill>
                  <a:srgbClr val="000000"/>
                </a:solidFill>
              </a:rPr>
              <a:t>”.	</a:t>
            </a:r>
          </a:p>
          <a:p>
            <a:pPr marL="0" indent="0">
              <a:buNone/>
            </a:pPr>
            <a:r>
              <a:rPr lang="en-GB" dirty="0">
                <a:solidFill>
                  <a:srgbClr val="000000"/>
                </a:solidFill>
              </a:rPr>
              <a:t>							(</a:t>
            </a:r>
            <a:r>
              <a:rPr lang="en-GB" dirty="0" err="1">
                <a:solidFill>
                  <a:srgbClr val="000000"/>
                </a:solidFill>
              </a:rPr>
              <a:t>Burbules</a:t>
            </a:r>
            <a:r>
              <a:rPr lang="en-GB" dirty="0">
                <a:solidFill>
                  <a:srgbClr val="000000"/>
                </a:solidFill>
              </a:rPr>
              <a:t> and Berk, 1999:62)</a:t>
            </a:r>
          </a:p>
          <a:p>
            <a:endParaRPr lang="en-US" sz="1867" dirty="0"/>
          </a:p>
          <a:p>
            <a:pPr algn="ctr"/>
            <a:r>
              <a:rPr lang="en-US" sz="1333" dirty="0">
                <a:solidFill>
                  <a:srgbClr val="000000"/>
                </a:solidFill>
              </a:rPr>
              <a:t>	</a:t>
            </a:r>
            <a:endParaRPr lang="en-US" dirty="0">
              <a:solidFill>
                <a:srgbClr val="000000"/>
              </a:solidFill>
            </a:endParaRPr>
          </a:p>
          <a:p>
            <a:pPr marL="0" indent="0" algn="ctr">
              <a:buNone/>
            </a:pPr>
            <a:r>
              <a:rPr lang="en-US" i="1" dirty="0">
                <a:solidFill>
                  <a:srgbClr val="000000"/>
                </a:solidFill>
              </a:rPr>
              <a:t>“criticality, in contrast to critical thinking is not something that is simply ‘switched on’ or engaged, when a specific topic that requires critical thinking emerges. Rather, criticality as critical being, is inexorably embedded in our everyday activities and experiences, regardless of how mundane they may appear” </a:t>
            </a:r>
          </a:p>
          <a:p>
            <a:pPr marL="0" indent="0" algn="ctr">
              <a:buNone/>
            </a:pPr>
            <a:endParaRPr lang="en-US" i="1" dirty="0">
              <a:solidFill>
                <a:srgbClr val="000000"/>
              </a:solidFill>
            </a:endParaRPr>
          </a:p>
          <a:p>
            <a:pPr marL="0" indent="0" algn="ctr">
              <a:buNone/>
            </a:pPr>
            <a:r>
              <a:rPr lang="en-US" dirty="0">
                <a:solidFill>
                  <a:srgbClr val="000000"/>
                </a:solidFill>
              </a:rPr>
              <a:t>					(Dunne, 2015: 92)</a:t>
            </a:r>
          </a:p>
        </p:txBody>
      </p:sp>
    </p:spTree>
    <p:extLst>
      <p:ext uri="{BB962C8B-B14F-4D97-AF65-F5344CB8AC3E}">
        <p14:creationId xmlns:p14="http://schemas.microsoft.com/office/powerpoint/2010/main" val="61700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1000"/>
                                        <p:tgtEl>
                                          <p:spTgt spid="13">
                                            <p:txEl>
                                              <p:pRg st="3" end="3"/>
                                            </p:txEl>
                                          </p:spTgt>
                                        </p:tgtEl>
                                      </p:cBhvr>
                                    </p:animEffect>
                                    <p:anim calcmode="lin" valueType="num">
                                      <p:cBhvr>
                                        <p:cTn id="15"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Effect transition="in" filter="fade">
                                      <p:cBhvr>
                                        <p:cTn id="21" dur="1000"/>
                                        <p:tgtEl>
                                          <p:spTgt spid="13">
                                            <p:txEl>
                                              <p:pRg st="5" end="5"/>
                                            </p:txEl>
                                          </p:spTgt>
                                        </p:tgtEl>
                                      </p:cBhvr>
                                    </p:animEffect>
                                    <p:anim calcmode="lin" valueType="num">
                                      <p:cBhvr>
                                        <p:cTn id="22"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6" end="6"/>
                                            </p:txEl>
                                          </p:spTgt>
                                        </p:tgtEl>
                                        <p:attrNameLst>
                                          <p:attrName>style.visibility</p:attrName>
                                        </p:attrNameLst>
                                      </p:cBhvr>
                                      <p:to>
                                        <p:strVal val="visible"/>
                                      </p:to>
                                    </p:set>
                                    <p:animEffect transition="in" filter="fade">
                                      <p:cBhvr>
                                        <p:cTn id="28" dur="1000"/>
                                        <p:tgtEl>
                                          <p:spTgt spid="13">
                                            <p:txEl>
                                              <p:pRg st="6" end="6"/>
                                            </p:txEl>
                                          </p:spTgt>
                                        </p:tgtEl>
                                      </p:cBhvr>
                                    </p:animEffect>
                                    <p:anim calcmode="lin" valueType="num">
                                      <p:cBhvr>
                                        <p:cTn id="2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animEffect transition="in" filter="fade">
                                      <p:cBhvr>
                                        <p:cTn id="35" dur="1000"/>
                                        <p:tgtEl>
                                          <p:spTgt spid="13">
                                            <p:txEl>
                                              <p:pRg st="8" end="8"/>
                                            </p:txEl>
                                          </p:spTgt>
                                        </p:tgtEl>
                                      </p:cBhvr>
                                    </p:animEffect>
                                    <p:anim calcmode="lin" valueType="num">
                                      <p:cBhvr>
                                        <p:cTn id="36"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719401" y="1561116"/>
            <a:ext cx="8256919" cy="4954149"/>
          </a:xfrm>
          <a:prstGeom prst="rect">
            <a:avLst/>
          </a:prstGeom>
          <a:solidFill>
            <a:schemeClr val="bg1">
              <a:alpha val="92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9" name="Title 1"/>
          <p:cNvSpPr>
            <a:spLocks noGrp="1"/>
          </p:cNvSpPr>
          <p:nvPr>
            <p:ph type="title"/>
          </p:nvPr>
        </p:nvSpPr>
        <p:spPr>
          <a:xfrm>
            <a:off x="719400" y="342735"/>
            <a:ext cx="4992556" cy="672073"/>
          </a:xfrm>
          <a:prstGeom prst="rect">
            <a:avLst/>
          </a:prstGeom>
        </p:spPr>
        <p:txBody>
          <a:bodyPr/>
          <a:lstStyle/>
          <a:p>
            <a:r>
              <a:rPr lang="en-GB" sz="3200" dirty="0"/>
              <a:t>Theoretical Approach</a:t>
            </a:r>
            <a:endParaRPr lang="en-US" sz="3200" dirty="0"/>
          </a:p>
        </p:txBody>
      </p:sp>
      <p:sp>
        <p:nvSpPr>
          <p:cNvPr id="13" name="Content Placeholder 2"/>
          <p:cNvSpPr>
            <a:spLocks noGrp="1"/>
          </p:cNvSpPr>
          <p:nvPr>
            <p:ph idx="1"/>
          </p:nvPr>
        </p:nvSpPr>
        <p:spPr>
          <a:xfrm>
            <a:off x="242291" y="1378729"/>
            <a:ext cx="8548577" cy="4954149"/>
          </a:xfrm>
          <a:prstGeom prst="rect">
            <a:avLst/>
          </a:prstGeom>
        </p:spPr>
        <p:txBody>
          <a:bodyPr>
            <a:normAutofit fontScale="92500"/>
          </a:bodyPr>
          <a:lstStyle/>
          <a:p>
            <a:pPr marL="0" indent="0">
              <a:buNone/>
            </a:pPr>
            <a:r>
              <a:rPr lang="en-GB" sz="1867" dirty="0">
                <a:solidFill>
                  <a:schemeClr val="tx2">
                    <a:lumMod val="50000"/>
                  </a:schemeClr>
                </a:solidFill>
              </a:rPr>
              <a:t>Barnett (1997) defines his concept of </a:t>
            </a:r>
            <a:r>
              <a:rPr lang="en-GB" sz="1867" b="1" dirty="0">
                <a:solidFill>
                  <a:schemeClr val="tx2">
                    <a:lumMod val="50000"/>
                  </a:schemeClr>
                </a:solidFill>
              </a:rPr>
              <a:t>critical being </a:t>
            </a:r>
            <a:r>
              <a:rPr lang="en-GB" sz="1867" dirty="0">
                <a:solidFill>
                  <a:schemeClr val="tx2">
                    <a:lumMod val="50000"/>
                  </a:schemeClr>
                </a:solidFill>
              </a:rPr>
              <a:t>as encompassing: </a:t>
            </a:r>
          </a:p>
          <a:p>
            <a:pPr marL="0" indent="0">
              <a:buNone/>
            </a:pPr>
            <a:r>
              <a:rPr lang="en-GB" sz="1867" i="1" dirty="0">
                <a:solidFill>
                  <a:schemeClr val="tx2">
                    <a:lumMod val="50000"/>
                  </a:schemeClr>
                </a:solidFill>
              </a:rPr>
              <a:t>critical </a:t>
            </a:r>
            <a:r>
              <a:rPr lang="en-GB" sz="1867" b="1" i="1" dirty="0">
                <a:solidFill>
                  <a:schemeClr val="tx2">
                    <a:lumMod val="50000"/>
                  </a:schemeClr>
                </a:solidFill>
              </a:rPr>
              <a:t>reason</a:t>
            </a:r>
            <a:r>
              <a:rPr lang="en-GB" sz="1867" i="1" dirty="0">
                <a:solidFill>
                  <a:schemeClr val="tx2">
                    <a:lumMod val="50000"/>
                  </a:schemeClr>
                </a:solidFill>
              </a:rPr>
              <a:t>, critical </a:t>
            </a:r>
            <a:r>
              <a:rPr lang="en-GB" sz="1867" b="1" i="1" dirty="0">
                <a:solidFill>
                  <a:schemeClr val="tx2">
                    <a:lumMod val="50000"/>
                  </a:schemeClr>
                </a:solidFill>
              </a:rPr>
              <a:t>self-reflection</a:t>
            </a:r>
            <a:r>
              <a:rPr lang="en-GB" sz="1867" i="1" dirty="0">
                <a:solidFill>
                  <a:schemeClr val="tx2">
                    <a:lumMod val="50000"/>
                  </a:schemeClr>
                </a:solidFill>
              </a:rPr>
              <a:t> </a:t>
            </a:r>
            <a:r>
              <a:rPr lang="en-GB" sz="1867" dirty="0">
                <a:solidFill>
                  <a:schemeClr val="tx2">
                    <a:lumMod val="50000"/>
                  </a:schemeClr>
                </a:solidFill>
              </a:rPr>
              <a:t>and </a:t>
            </a:r>
            <a:r>
              <a:rPr lang="en-GB" sz="1867" i="1" dirty="0">
                <a:solidFill>
                  <a:schemeClr val="tx2">
                    <a:lumMod val="50000"/>
                  </a:schemeClr>
                </a:solidFill>
              </a:rPr>
              <a:t>critical </a:t>
            </a:r>
            <a:r>
              <a:rPr lang="en-GB" sz="1867" b="1" i="1" dirty="0">
                <a:solidFill>
                  <a:schemeClr val="tx2">
                    <a:lumMod val="50000"/>
                  </a:schemeClr>
                </a:solidFill>
              </a:rPr>
              <a:t>action</a:t>
            </a:r>
            <a:r>
              <a:rPr lang="en-GB" sz="1867" dirty="0">
                <a:solidFill>
                  <a:schemeClr val="tx2">
                    <a:lumMod val="50000"/>
                  </a:schemeClr>
                </a:solidFill>
              </a:rPr>
              <a:t>. </a:t>
            </a:r>
          </a:p>
          <a:p>
            <a:endParaRPr lang="en-GB" sz="1867" dirty="0">
              <a:solidFill>
                <a:schemeClr val="tx2">
                  <a:lumMod val="50000"/>
                </a:schemeClr>
              </a:solidFill>
            </a:endParaRPr>
          </a:p>
          <a:p>
            <a:endParaRPr lang="en-GB" sz="1867" dirty="0">
              <a:solidFill>
                <a:schemeClr val="tx2">
                  <a:lumMod val="50000"/>
                </a:schemeClr>
              </a:solidFill>
            </a:endParaRPr>
          </a:p>
          <a:p>
            <a:endParaRPr lang="en-GB" sz="1867" dirty="0">
              <a:solidFill>
                <a:schemeClr val="tx2">
                  <a:lumMod val="50000"/>
                </a:schemeClr>
              </a:solidFill>
            </a:endParaRPr>
          </a:p>
          <a:p>
            <a:endParaRPr lang="en-GB" sz="1867" dirty="0">
              <a:solidFill>
                <a:schemeClr val="tx2">
                  <a:lumMod val="50000"/>
                </a:schemeClr>
              </a:solidFill>
            </a:endParaRPr>
          </a:p>
          <a:p>
            <a:endParaRPr lang="en-GB" sz="1867" dirty="0">
              <a:solidFill>
                <a:schemeClr val="tx2">
                  <a:lumMod val="50000"/>
                </a:schemeClr>
              </a:solidFill>
            </a:endParaRPr>
          </a:p>
          <a:p>
            <a:endParaRPr lang="en-GB" sz="1867" dirty="0"/>
          </a:p>
          <a:p>
            <a:endParaRPr lang="en-GB" sz="1600" dirty="0">
              <a:solidFill>
                <a:schemeClr val="tx2">
                  <a:lumMod val="50000"/>
                </a:schemeClr>
              </a:solidFill>
            </a:endParaRPr>
          </a:p>
          <a:p>
            <a:pPr marL="0" indent="0">
              <a:buNone/>
            </a:pPr>
            <a:endParaRPr lang="en-GB" sz="1867" dirty="0">
              <a:solidFill>
                <a:schemeClr val="tx2">
                  <a:lumMod val="50000"/>
                </a:schemeClr>
              </a:solidFill>
            </a:endParaRPr>
          </a:p>
          <a:p>
            <a:pPr marL="0" indent="0">
              <a:buNone/>
            </a:pPr>
            <a:r>
              <a:rPr lang="en-GB" sz="1867" dirty="0">
                <a:solidFill>
                  <a:schemeClr val="tx2">
                    <a:lumMod val="50000"/>
                  </a:schemeClr>
                </a:solidFill>
              </a:rPr>
              <a:t>Barnett’s three domains of expression of critical being, exist in an interdependent,</a:t>
            </a:r>
          </a:p>
          <a:p>
            <a:pPr marL="0" indent="0">
              <a:buNone/>
            </a:pPr>
            <a:r>
              <a:rPr lang="en-GB" sz="1867" dirty="0">
                <a:solidFill>
                  <a:schemeClr val="tx2">
                    <a:lumMod val="50000"/>
                  </a:schemeClr>
                </a:solidFill>
              </a:rPr>
              <a:t>fluctuating and evolving relation within the three domains of </a:t>
            </a:r>
            <a:r>
              <a:rPr lang="en-GB" sz="1867" b="1" i="1" dirty="0">
                <a:solidFill>
                  <a:schemeClr val="tx2">
                    <a:lumMod val="50000"/>
                  </a:schemeClr>
                </a:solidFill>
              </a:rPr>
              <a:t>knowledge</a:t>
            </a:r>
            <a:r>
              <a:rPr lang="en-GB" sz="1867" dirty="0">
                <a:solidFill>
                  <a:schemeClr val="tx2">
                    <a:lumMod val="50000"/>
                  </a:schemeClr>
                </a:solidFill>
              </a:rPr>
              <a:t>, </a:t>
            </a:r>
            <a:r>
              <a:rPr lang="en-GB" sz="1867" b="1" i="1" dirty="0">
                <a:solidFill>
                  <a:schemeClr val="tx2">
                    <a:lumMod val="50000"/>
                  </a:schemeClr>
                </a:solidFill>
              </a:rPr>
              <a:t>self</a:t>
            </a:r>
            <a:r>
              <a:rPr lang="en-GB" sz="1867" dirty="0">
                <a:solidFill>
                  <a:schemeClr val="tx2">
                    <a:lumMod val="50000"/>
                  </a:schemeClr>
                </a:solidFill>
              </a:rPr>
              <a:t> and</a:t>
            </a:r>
          </a:p>
          <a:p>
            <a:pPr marL="0" indent="0">
              <a:buNone/>
            </a:pPr>
            <a:r>
              <a:rPr lang="en-GB" sz="1867" b="1" i="1" dirty="0">
                <a:solidFill>
                  <a:schemeClr val="tx2">
                    <a:lumMod val="50000"/>
                  </a:schemeClr>
                </a:solidFill>
              </a:rPr>
              <a:t>world</a:t>
            </a:r>
            <a:r>
              <a:rPr lang="en-GB" sz="1867" dirty="0">
                <a:solidFill>
                  <a:schemeClr val="tx2">
                    <a:lumMod val="50000"/>
                  </a:schemeClr>
                </a:solidFill>
              </a:rPr>
              <a:t>, which are themselves dynamic and interconnected (Barnett, 1997). </a:t>
            </a:r>
            <a:endParaRPr lang="en" sz="1867" dirty="0">
              <a:solidFill>
                <a:schemeClr val="tx2">
                  <a:lumMod val="50000"/>
                </a:schemeClr>
              </a:solidFill>
            </a:endParaRPr>
          </a:p>
          <a:p>
            <a:endParaRPr lang="en-GB" sz="1867" dirty="0"/>
          </a:p>
          <a:p>
            <a:endParaRPr lang="en-US" sz="1867" dirty="0"/>
          </a:p>
        </p:txBody>
      </p:sp>
      <p:pic>
        <p:nvPicPr>
          <p:cNvPr id="11" name="Picture 10">
            <a:extLst>
              <a:ext uri="{FF2B5EF4-FFF2-40B4-BE49-F238E27FC236}">
                <a16:creationId xmlns:a16="http://schemas.microsoft.com/office/drawing/2014/main" id="{7DC09C57-9CC4-4E3E-8DBE-8FC0E66C2C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6829" y="2425369"/>
            <a:ext cx="3790765" cy="2392162"/>
          </a:xfrm>
          <a:prstGeom prst="rect">
            <a:avLst/>
          </a:prstGeom>
          <a:noFill/>
          <a:ln>
            <a:noFill/>
          </a:ln>
        </p:spPr>
      </p:pic>
      <p:grpSp>
        <p:nvGrpSpPr>
          <p:cNvPr id="6" name="Group 5">
            <a:extLst>
              <a:ext uri="{FF2B5EF4-FFF2-40B4-BE49-F238E27FC236}">
                <a16:creationId xmlns:a16="http://schemas.microsoft.com/office/drawing/2014/main" id="{BC919046-117A-4238-BBE3-A1CE30A2F893}"/>
              </a:ext>
            </a:extLst>
          </p:cNvPr>
          <p:cNvGrpSpPr>
            <a:grpSpLocks noChangeAspect="1"/>
          </p:cNvGrpSpPr>
          <p:nvPr/>
        </p:nvGrpSpPr>
        <p:grpSpPr bwMode="auto">
          <a:xfrm>
            <a:off x="7248866" y="150554"/>
            <a:ext cx="4700843" cy="4453343"/>
            <a:chOff x="1242" y="107"/>
            <a:chExt cx="2811" cy="2663"/>
          </a:xfrm>
        </p:grpSpPr>
        <p:sp>
          <p:nvSpPr>
            <p:cNvPr id="7" name="AutoShape 3">
              <a:extLst>
                <a:ext uri="{FF2B5EF4-FFF2-40B4-BE49-F238E27FC236}">
                  <a16:creationId xmlns:a16="http://schemas.microsoft.com/office/drawing/2014/main" id="{AD36363E-1A45-4BD4-91CC-A17FA16A2C2B}"/>
                </a:ext>
              </a:extLst>
            </p:cNvPr>
            <p:cNvSpPr>
              <a:spLocks noChangeAspect="1" noChangeArrowheads="1" noTextEdit="1"/>
            </p:cNvSpPr>
            <p:nvPr/>
          </p:nvSpPr>
          <p:spPr bwMode="auto">
            <a:xfrm>
              <a:off x="1707" y="509"/>
              <a:ext cx="2346" cy="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10" name="Picture 5">
              <a:extLst>
                <a:ext uri="{FF2B5EF4-FFF2-40B4-BE49-F238E27FC236}">
                  <a16:creationId xmlns:a16="http://schemas.microsoft.com/office/drawing/2014/main" id="{C5F7F439-2B75-4150-A09C-66487C148E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 y="107"/>
              <a:ext cx="2811" cy="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0928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804672" y="802955"/>
            <a:ext cx="4977976" cy="1454051"/>
          </a:xfrm>
          <a:prstGeom prst="rect">
            <a:avLst/>
          </a:prstGeom>
        </p:spPr>
        <p:txBody>
          <a:bodyPr vert="horz" lIns="91440" tIns="45720" rIns="91440" bIns="45720" rtlCol="0" anchor="ctr">
            <a:normAutofit/>
          </a:bodyPr>
          <a:lstStyle/>
          <a:p>
            <a:r>
              <a:rPr lang="en-US" sz="3600" kern="1200" dirty="0">
                <a:solidFill>
                  <a:schemeClr val="tx2"/>
                </a:solidFill>
                <a:latin typeface="+mj-lt"/>
                <a:ea typeface="+mj-ea"/>
                <a:cs typeface="+mj-cs"/>
              </a:rPr>
              <a:t>Research Design</a:t>
            </a:r>
          </a:p>
        </p:txBody>
      </p:sp>
      <p:sp>
        <p:nvSpPr>
          <p:cNvPr id="14" name="Content Placeholder 2"/>
          <p:cNvSpPr>
            <a:spLocks noGrp="1"/>
          </p:cNvSpPr>
          <p:nvPr>
            <p:ph idx="1"/>
          </p:nvPr>
        </p:nvSpPr>
        <p:spPr>
          <a:xfrm>
            <a:off x="758911" y="2356093"/>
            <a:ext cx="5822102" cy="4091089"/>
          </a:xfrm>
          <a:prstGeom prst="rect">
            <a:avLst/>
          </a:prstGeom>
        </p:spPr>
        <p:txBody>
          <a:bodyPr vert="horz" lIns="91440" tIns="45720" rIns="91440" bIns="45720" rtlCol="0" anchor="ctr">
            <a:normAutofit fontScale="92500" lnSpcReduction="10000"/>
          </a:bodyPr>
          <a:lstStyle/>
          <a:p>
            <a:pPr marL="0" indent="0">
              <a:buNone/>
            </a:pPr>
            <a:r>
              <a:rPr lang="en-US" sz="1700" b="1" dirty="0">
                <a:solidFill>
                  <a:schemeClr val="tx2"/>
                </a:solidFill>
                <a:latin typeface="+mn-lt"/>
                <a:ea typeface="+mn-ea"/>
                <a:cs typeface="+mn-cs"/>
              </a:rPr>
              <a:t>Phase One – Questionnaires – October-December 2017</a:t>
            </a:r>
          </a:p>
          <a:p>
            <a:pPr lvl="1"/>
            <a:r>
              <a:rPr lang="en-US" sz="1700" dirty="0">
                <a:solidFill>
                  <a:schemeClr val="tx2"/>
                </a:solidFill>
              </a:rPr>
              <a:t>15-minute, self-completion questionnaire</a:t>
            </a:r>
          </a:p>
          <a:p>
            <a:pPr lvl="1"/>
            <a:r>
              <a:rPr lang="en-US" sz="1700" dirty="0">
                <a:solidFill>
                  <a:schemeClr val="tx2"/>
                </a:solidFill>
              </a:rPr>
              <a:t>Administered at start of academic session – post-induction</a:t>
            </a:r>
          </a:p>
          <a:p>
            <a:endParaRPr lang="en-US" sz="1700" b="1" dirty="0">
              <a:solidFill>
                <a:schemeClr val="tx2"/>
              </a:solidFill>
              <a:latin typeface="+mn-lt"/>
              <a:ea typeface="+mn-ea"/>
              <a:cs typeface="+mn-cs"/>
            </a:endParaRPr>
          </a:p>
          <a:p>
            <a:pPr marL="0" indent="0">
              <a:buNone/>
            </a:pPr>
            <a:r>
              <a:rPr lang="en-US" sz="1700" b="1" dirty="0">
                <a:solidFill>
                  <a:schemeClr val="tx2"/>
                </a:solidFill>
                <a:latin typeface="+mn-lt"/>
                <a:ea typeface="+mn-ea"/>
                <a:cs typeface="+mn-cs"/>
              </a:rPr>
              <a:t>Phase Two – Semi-structured, in-depth interviews – December 2017 onwards</a:t>
            </a:r>
          </a:p>
          <a:p>
            <a:r>
              <a:rPr lang="en-US" sz="1700" b="1" dirty="0">
                <a:solidFill>
                  <a:schemeClr val="tx2"/>
                </a:solidFill>
                <a:latin typeface="+mn-lt"/>
                <a:ea typeface="+mn-ea"/>
                <a:cs typeface="+mn-cs"/>
              </a:rPr>
              <a:t>Students</a:t>
            </a:r>
          </a:p>
          <a:p>
            <a:pPr lvl="1"/>
            <a:r>
              <a:rPr lang="en-US" sz="1700" dirty="0">
                <a:solidFill>
                  <a:schemeClr val="tx2"/>
                </a:solidFill>
              </a:rPr>
              <a:t>Student respondents opting in via survey</a:t>
            </a:r>
          </a:p>
          <a:p>
            <a:pPr lvl="1"/>
            <a:r>
              <a:rPr lang="en-US" sz="1700" dirty="0">
                <a:solidFill>
                  <a:schemeClr val="tx2"/>
                </a:solidFill>
              </a:rPr>
              <a:t>Contacted by email</a:t>
            </a:r>
          </a:p>
          <a:p>
            <a:pPr lvl="1"/>
            <a:r>
              <a:rPr lang="en-US" sz="1700" dirty="0">
                <a:solidFill>
                  <a:schemeClr val="tx2"/>
                </a:solidFill>
              </a:rPr>
              <a:t>One interview –mid-academic session </a:t>
            </a:r>
          </a:p>
          <a:p>
            <a:pPr lvl="1"/>
            <a:endParaRPr lang="en-US" sz="1700" b="1" dirty="0">
              <a:solidFill>
                <a:schemeClr val="tx2"/>
              </a:solidFill>
            </a:endParaRPr>
          </a:p>
          <a:p>
            <a:r>
              <a:rPr lang="en-US" sz="1700" b="1" dirty="0">
                <a:solidFill>
                  <a:schemeClr val="tx2"/>
                </a:solidFill>
                <a:latin typeface="+mn-lt"/>
                <a:ea typeface="+mn-ea"/>
                <a:cs typeface="+mn-cs"/>
              </a:rPr>
              <a:t>Staff</a:t>
            </a:r>
          </a:p>
          <a:p>
            <a:pPr lvl="1"/>
            <a:r>
              <a:rPr lang="en-US" sz="1700" dirty="0">
                <a:solidFill>
                  <a:schemeClr val="tx2"/>
                </a:solidFill>
              </a:rPr>
              <a:t>Academic staff, </a:t>
            </a:r>
            <a:r>
              <a:rPr lang="en-US" sz="1700" dirty="0" err="1">
                <a:solidFill>
                  <a:schemeClr val="tx2"/>
                </a:solidFill>
              </a:rPr>
              <a:t>programme</a:t>
            </a:r>
            <a:r>
              <a:rPr lang="en-US" sz="1700" dirty="0">
                <a:solidFill>
                  <a:schemeClr val="tx2"/>
                </a:solidFill>
              </a:rPr>
              <a:t>/course leaders from selected courses sampled and contacted by email</a:t>
            </a:r>
          </a:p>
          <a:p>
            <a:pPr lvl="1"/>
            <a:r>
              <a:rPr lang="en-US" sz="1700" dirty="0">
                <a:solidFill>
                  <a:schemeClr val="tx2"/>
                </a:solidFill>
              </a:rPr>
              <a:t>One interview – post-academic session</a:t>
            </a:r>
            <a:endParaRPr lang="en-US" sz="1200" dirty="0">
              <a:solidFill>
                <a:schemeClr val="tx2"/>
              </a:solidFill>
            </a:endParaRPr>
          </a:p>
          <a:p>
            <a:pPr marL="457200" lvl="1" indent="0">
              <a:buNone/>
            </a:pPr>
            <a:endParaRPr lang="en-US" sz="1100" dirty="0">
              <a:solidFill>
                <a:schemeClr val="tx2"/>
              </a:solidFill>
            </a:endParaRPr>
          </a:p>
          <a:p>
            <a:pPr lvl="1"/>
            <a:endParaRPr lang="en-US" sz="1100" dirty="0">
              <a:solidFill>
                <a:schemeClr val="tx2"/>
              </a:solidFill>
            </a:endParaRPr>
          </a:p>
          <a:p>
            <a:pPr lvl="1"/>
            <a:endParaRPr lang="en-US" sz="1100" dirty="0">
              <a:solidFill>
                <a:schemeClr val="tx2"/>
              </a:solidFill>
            </a:endParaRPr>
          </a:p>
          <a:p>
            <a:endParaRPr lang="en-US" sz="1100" dirty="0">
              <a:solidFill>
                <a:schemeClr val="tx2"/>
              </a:solidFill>
              <a:latin typeface="+mn-lt"/>
              <a:ea typeface="+mn-ea"/>
              <a:cs typeface="+mn-cs"/>
            </a:endParaRPr>
          </a:p>
        </p:txBody>
      </p:sp>
      <p:grpSp>
        <p:nvGrpSpPr>
          <p:cNvPr id="25" name="Group 2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6" name="Freeform: Shape 2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Graphic 17" descr="Check List">
            <a:extLst>
              <a:ext uri="{FF2B5EF4-FFF2-40B4-BE49-F238E27FC236}">
                <a16:creationId xmlns:a16="http://schemas.microsoft.com/office/drawing/2014/main" id="{12E3E21C-154A-4426-A21A-6BD5999BC1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0567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35155" y="552906"/>
            <a:ext cx="5165936" cy="1674904"/>
          </a:xfrm>
          <a:prstGeom prst="rect">
            <a:avLst/>
          </a:prstGeom>
        </p:spPr>
        <p:txBody>
          <a:bodyPr vert="horz" lIns="91440" tIns="45720" rIns="91440" bIns="45720" rtlCol="0" anchor="ctr">
            <a:normAutofit/>
          </a:bodyPr>
          <a:lstStyle/>
          <a:p>
            <a:r>
              <a:rPr lang="en-US" sz="4000" kern="1200" dirty="0">
                <a:solidFill>
                  <a:schemeClr val="tx1"/>
                </a:solidFill>
                <a:latin typeface="+mj-lt"/>
                <a:ea typeface="+mj-ea"/>
                <a:cs typeface="+mj-cs"/>
              </a:rPr>
              <a:t>Questionnaire Respondent Profile </a:t>
            </a:r>
          </a:p>
        </p:txBody>
      </p:sp>
      <p:sp>
        <p:nvSpPr>
          <p:cNvPr id="14" name="Content Placeholder 2"/>
          <p:cNvSpPr>
            <a:spLocks noGrp="1"/>
          </p:cNvSpPr>
          <p:nvPr>
            <p:ph idx="1"/>
          </p:nvPr>
        </p:nvSpPr>
        <p:spPr>
          <a:xfrm>
            <a:off x="6190909" y="552906"/>
            <a:ext cx="5159825" cy="1674905"/>
          </a:xfrm>
          <a:prstGeom prst="rect">
            <a:avLst/>
          </a:prstGeom>
        </p:spPr>
        <p:txBody>
          <a:bodyPr vert="horz" lIns="91440" tIns="45720" rIns="91440" bIns="45720" rtlCol="0" anchor="ctr">
            <a:normAutofit/>
          </a:bodyPr>
          <a:lstStyle/>
          <a:p>
            <a:pPr lvl="0"/>
            <a:endParaRPr lang="en-US" sz="2000" dirty="0">
              <a:solidFill>
                <a:schemeClr val="tx1"/>
              </a:solidFill>
              <a:latin typeface="+mn-lt"/>
              <a:ea typeface="+mn-ea"/>
              <a:cs typeface="+mn-cs"/>
            </a:endParaRPr>
          </a:p>
          <a:p>
            <a:pPr lvl="0"/>
            <a:endParaRPr lang="en-US" sz="2000" dirty="0">
              <a:solidFill>
                <a:schemeClr val="tx1"/>
              </a:solidFill>
              <a:latin typeface="+mn-lt"/>
              <a:ea typeface="+mn-ea"/>
              <a:cs typeface="+mn-cs"/>
            </a:endParaRPr>
          </a:p>
          <a:p>
            <a:pPr lvl="0"/>
            <a:endParaRPr lang="en-US" sz="2000" dirty="0">
              <a:solidFill>
                <a:schemeClr val="tx1"/>
              </a:solidFill>
              <a:latin typeface="+mn-lt"/>
              <a:ea typeface="+mn-ea"/>
              <a:cs typeface="+mn-cs"/>
            </a:endParaRPr>
          </a:p>
          <a:p>
            <a:endParaRPr lang="en-US" sz="2000" dirty="0">
              <a:solidFill>
                <a:schemeClr val="tx1"/>
              </a:solidFill>
              <a:latin typeface="+mn-lt"/>
              <a:ea typeface="+mn-ea"/>
              <a:cs typeface="+mn-cs"/>
            </a:endParaRPr>
          </a:p>
        </p:txBody>
      </p:sp>
      <p:sp>
        <p:nvSpPr>
          <p:cNvPr id="2" name="Rectangle 1"/>
          <p:cNvSpPr/>
          <p:nvPr/>
        </p:nvSpPr>
        <p:spPr>
          <a:xfrm>
            <a:off x="260348" y="1602236"/>
            <a:ext cx="6096000" cy="502766"/>
          </a:xfrm>
          <a:prstGeom prst="rect">
            <a:avLst/>
          </a:prstGeom>
        </p:spPr>
        <p:txBody>
          <a:bodyPr>
            <a:spAutoFit/>
          </a:bodyPr>
          <a:lstStyle/>
          <a:p>
            <a:pPr defTabSz="1219170" eaLnBrk="0" fontAlgn="base" hangingPunct="0">
              <a:spcBef>
                <a:spcPct val="0"/>
              </a:spcBef>
              <a:spcAft>
                <a:spcPts val="600"/>
              </a:spcAft>
              <a:defRPr/>
            </a:pPr>
            <a:r>
              <a:rPr lang="en-GB" altLang="en-US" sz="2667" i="1" dirty="0">
                <a:solidFill>
                  <a:srgbClr val="FFFFFE"/>
                </a:solidFill>
                <a:latin typeface="Arial" panose="020B0604020202020204" pitchFamily="34" charset="0"/>
                <a:ea typeface="Arial Unicode MS" panose="020B0604020202020204" pitchFamily="34" charset="-128"/>
                <a:cs typeface="Arial" panose="020B0604020202020204" pitchFamily="34" charset="0"/>
              </a:rPr>
              <a:t>Questionnaires</a:t>
            </a:r>
            <a:endParaRPr lang="en-GB" altLang="en-US" sz="6400" i="1">
              <a:solidFill>
                <a:srgbClr val="FFFFFE"/>
              </a:solidFill>
              <a:latin typeface="Arial" panose="020B0604020202020204" pitchFamily="34" charset="0"/>
              <a:ea typeface="ヒラギノ角ゴ Pro W3" charset="-128"/>
            </a:endParaRPr>
          </a:p>
        </p:txBody>
      </p:sp>
      <p:sp>
        <p:nvSpPr>
          <p:cNvPr id="4" name="Oval 3">
            <a:extLst>
              <a:ext uri="{FF2B5EF4-FFF2-40B4-BE49-F238E27FC236}">
                <a16:creationId xmlns:a16="http://schemas.microsoft.com/office/drawing/2014/main" id="{9BDAC32E-941C-4896-B094-DF68D4910205}"/>
              </a:ext>
            </a:extLst>
          </p:cNvPr>
          <p:cNvSpPr/>
          <p:nvPr/>
        </p:nvSpPr>
        <p:spPr bwMode="auto">
          <a:xfrm>
            <a:off x="2337592" y="5255764"/>
            <a:ext cx="2112235" cy="707979"/>
          </a:xfrm>
          <a:prstGeom prst="ellipse">
            <a:avLst/>
          </a:prstGeom>
          <a:noFill/>
          <a:ln w="190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GB" sz="3200" dirty="0">
              <a:solidFill>
                <a:srgbClr val="002542"/>
              </a:solidFill>
              <a:latin typeface="Arial" charset="0"/>
              <a:ea typeface="ＭＳ Ｐゴシック" charset="-128"/>
              <a:cs typeface="ＭＳ Ｐゴシック" charset="-128"/>
            </a:endParaRPr>
          </a:p>
        </p:txBody>
      </p:sp>
      <p:sp>
        <p:nvSpPr>
          <p:cNvPr id="10" name="Oval 9">
            <a:extLst>
              <a:ext uri="{FF2B5EF4-FFF2-40B4-BE49-F238E27FC236}">
                <a16:creationId xmlns:a16="http://schemas.microsoft.com/office/drawing/2014/main" id="{FE322DD6-CFBF-4FEC-AEA7-BF8AB8A96186}"/>
              </a:ext>
            </a:extLst>
          </p:cNvPr>
          <p:cNvSpPr/>
          <p:nvPr/>
        </p:nvSpPr>
        <p:spPr bwMode="auto">
          <a:xfrm>
            <a:off x="2252870" y="2795629"/>
            <a:ext cx="1451319" cy="507637"/>
          </a:xfrm>
          <a:prstGeom prst="ellipse">
            <a:avLst/>
          </a:prstGeom>
          <a:noFill/>
          <a:ln w="190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GB" sz="3200" dirty="0">
              <a:solidFill>
                <a:srgbClr val="002542"/>
              </a:solidFill>
              <a:latin typeface="Arial" charset="0"/>
              <a:ea typeface="ＭＳ Ｐゴシック" charset="-128"/>
              <a:cs typeface="ＭＳ Ｐゴシック" charset="-128"/>
            </a:endParaRPr>
          </a:p>
        </p:txBody>
      </p:sp>
      <p:sp>
        <p:nvSpPr>
          <p:cNvPr id="11" name="Oval 10">
            <a:extLst>
              <a:ext uri="{FF2B5EF4-FFF2-40B4-BE49-F238E27FC236}">
                <a16:creationId xmlns:a16="http://schemas.microsoft.com/office/drawing/2014/main" id="{13B1792D-FA1C-42CD-A0AD-239D07D42C52}"/>
              </a:ext>
            </a:extLst>
          </p:cNvPr>
          <p:cNvSpPr/>
          <p:nvPr/>
        </p:nvSpPr>
        <p:spPr bwMode="auto">
          <a:xfrm>
            <a:off x="2252870" y="3455769"/>
            <a:ext cx="1781777" cy="348460"/>
          </a:xfrm>
          <a:prstGeom prst="ellipse">
            <a:avLst/>
          </a:prstGeom>
          <a:noFill/>
          <a:ln w="190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GB" sz="3200" dirty="0">
              <a:solidFill>
                <a:srgbClr val="002542"/>
              </a:solidFill>
              <a:latin typeface="Arial" charset="0"/>
              <a:ea typeface="ＭＳ Ｐゴシック" charset="-128"/>
              <a:cs typeface="ＭＳ Ｐゴシック" charset="-128"/>
            </a:endParaRPr>
          </a:p>
        </p:txBody>
      </p:sp>
      <p:graphicFrame>
        <p:nvGraphicFramePr>
          <p:cNvPr id="3" name="Table 2">
            <a:extLst>
              <a:ext uri="{FF2B5EF4-FFF2-40B4-BE49-F238E27FC236}">
                <a16:creationId xmlns:a16="http://schemas.microsoft.com/office/drawing/2014/main" id="{F6C49EE0-BB81-4346-9775-CC674DD09FB7}"/>
              </a:ext>
            </a:extLst>
          </p:cNvPr>
          <p:cNvGraphicFramePr>
            <a:graphicFrameLocks noGrp="1"/>
          </p:cNvGraphicFramePr>
          <p:nvPr>
            <p:extLst>
              <p:ext uri="{D42A27DB-BD31-4B8C-83A1-F6EECF244321}">
                <p14:modId xmlns:p14="http://schemas.microsoft.com/office/powerpoint/2010/main" val="2248286118"/>
              </p:ext>
            </p:extLst>
          </p:nvPr>
        </p:nvGraphicFramePr>
        <p:xfrm>
          <a:off x="835166" y="2461129"/>
          <a:ext cx="10515571" cy="3967374"/>
        </p:xfrm>
        <a:graphic>
          <a:graphicData uri="http://schemas.openxmlformats.org/drawingml/2006/table">
            <a:tbl>
              <a:tblPr firstRow="1" firstCol="1" bandRow="1">
                <a:tableStyleId>{5C22544A-7EE6-4342-B048-85BDC9FD1C3A}</a:tableStyleId>
              </a:tblPr>
              <a:tblGrid>
                <a:gridCol w="2048659">
                  <a:extLst>
                    <a:ext uri="{9D8B030D-6E8A-4147-A177-3AD203B41FA5}">
                      <a16:colId xmlns:a16="http://schemas.microsoft.com/office/drawing/2014/main" val="572322605"/>
                    </a:ext>
                  </a:extLst>
                </a:gridCol>
                <a:gridCol w="2706567">
                  <a:extLst>
                    <a:ext uri="{9D8B030D-6E8A-4147-A177-3AD203B41FA5}">
                      <a16:colId xmlns:a16="http://schemas.microsoft.com/office/drawing/2014/main" val="475941917"/>
                    </a:ext>
                  </a:extLst>
                </a:gridCol>
                <a:gridCol w="2743810">
                  <a:extLst>
                    <a:ext uri="{9D8B030D-6E8A-4147-A177-3AD203B41FA5}">
                      <a16:colId xmlns:a16="http://schemas.microsoft.com/office/drawing/2014/main" val="1698855289"/>
                    </a:ext>
                  </a:extLst>
                </a:gridCol>
                <a:gridCol w="3016535">
                  <a:extLst>
                    <a:ext uri="{9D8B030D-6E8A-4147-A177-3AD203B41FA5}">
                      <a16:colId xmlns:a16="http://schemas.microsoft.com/office/drawing/2014/main" val="2284831723"/>
                    </a:ext>
                  </a:extLst>
                </a:gridCol>
              </a:tblGrid>
              <a:tr h="190542">
                <a:tc>
                  <a:txBody>
                    <a:bodyPr/>
                    <a:lstStyle/>
                    <a:p>
                      <a:pPr>
                        <a:lnSpc>
                          <a:spcPct val="107000"/>
                        </a:lnSpc>
                        <a:spcAft>
                          <a:spcPts val="0"/>
                        </a:spcAft>
                      </a:pPr>
                      <a:r>
                        <a:rPr lang="en-GB" sz="1000">
                          <a:effectLst/>
                        </a:rPr>
                        <a:t>Sample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293 Masters students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3 universities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13 Masters courses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4075429126"/>
                  </a:ext>
                </a:extLst>
              </a:tr>
              <a:tr h="190542">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3008284064"/>
                  </a:ext>
                </a:extLst>
              </a:tr>
              <a:tr h="190542">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Total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Females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Males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1880106136"/>
                  </a:ext>
                </a:extLst>
              </a:tr>
              <a:tr h="190542">
                <a:tc>
                  <a:txBody>
                    <a:bodyPr/>
                    <a:lstStyle/>
                    <a:p>
                      <a:pPr>
                        <a:lnSpc>
                          <a:spcPct val="107000"/>
                        </a:lnSpc>
                        <a:spcAft>
                          <a:spcPts val="0"/>
                        </a:spcAft>
                      </a:pPr>
                      <a:r>
                        <a:rPr lang="en-GB" sz="1000">
                          <a:effectLst/>
                        </a:rPr>
                        <a:t>Age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Mean = 26.64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Min age = 19; Max age = 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1235328699"/>
                  </a:ext>
                </a:extLst>
              </a:tr>
              <a:tr h="693466">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19-23 = 128 (44.1%)</a:t>
                      </a:r>
                    </a:p>
                    <a:p>
                      <a:pPr>
                        <a:lnSpc>
                          <a:spcPct val="107000"/>
                        </a:lnSpc>
                        <a:spcAft>
                          <a:spcPts val="0"/>
                        </a:spcAft>
                      </a:pPr>
                      <a:r>
                        <a:rPr lang="en-GB" sz="1100">
                          <a:effectLst/>
                        </a:rPr>
                        <a:t>24-30 = 109 (37.6%)</a:t>
                      </a:r>
                    </a:p>
                    <a:p>
                      <a:pPr>
                        <a:lnSpc>
                          <a:spcPct val="107000"/>
                        </a:lnSpc>
                        <a:spcAft>
                          <a:spcPts val="0"/>
                        </a:spcAft>
                      </a:pPr>
                      <a:r>
                        <a:rPr lang="en-GB" sz="1100">
                          <a:effectLst/>
                        </a:rPr>
                        <a:t>31-52 = 53 (18.1%)</a:t>
                      </a:r>
                    </a:p>
                    <a:p>
                      <a:pPr>
                        <a:lnSpc>
                          <a:spcPct val="107000"/>
                        </a:lnSpc>
                        <a:spcAft>
                          <a:spcPts val="0"/>
                        </a:spcAft>
                      </a:pPr>
                      <a:r>
                        <a:rPr lang="en-GB" sz="300">
                          <a:effectLst/>
                        </a:rPr>
                        <a:t> </a:t>
                      </a:r>
                      <a:endParaRPr lang="en-GB" sz="1100">
                        <a:effectLst/>
                      </a:endParaRPr>
                    </a:p>
                    <a:p>
                      <a:pPr>
                        <a:lnSpc>
                          <a:spcPct val="107000"/>
                        </a:lnSpc>
                        <a:spcAft>
                          <a:spcPts val="0"/>
                        </a:spcAft>
                      </a:pPr>
                      <a:r>
                        <a:rPr lang="en-GB" sz="1000">
                          <a:effectLst/>
                        </a:rPr>
                        <a:t>3 missing cases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19-23 = 107 (47.3%)</a:t>
                      </a:r>
                    </a:p>
                    <a:p>
                      <a:pPr>
                        <a:lnSpc>
                          <a:spcPct val="107000"/>
                        </a:lnSpc>
                        <a:spcAft>
                          <a:spcPts val="0"/>
                        </a:spcAft>
                      </a:pPr>
                      <a:r>
                        <a:rPr lang="en-GB" sz="1100">
                          <a:effectLst/>
                        </a:rPr>
                        <a:t>24-30 = 79 (35.0%)</a:t>
                      </a:r>
                    </a:p>
                    <a:p>
                      <a:pPr>
                        <a:lnSpc>
                          <a:spcPct val="107000"/>
                        </a:lnSpc>
                        <a:spcAft>
                          <a:spcPts val="0"/>
                        </a:spcAft>
                      </a:pPr>
                      <a:r>
                        <a:rPr lang="en-GB" sz="1100">
                          <a:effectLst/>
                        </a:rPr>
                        <a:t>31-52 = 40 (17.5%)</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19-23 = 21 (32.8%)</a:t>
                      </a:r>
                    </a:p>
                    <a:p>
                      <a:pPr>
                        <a:lnSpc>
                          <a:spcPct val="107000"/>
                        </a:lnSpc>
                        <a:spcAft>
                          <a:spcPts val="0"/>
                        </a:spcAft>
                      </a:pPr>
                      <a:r>
                        <a:rPr lang="en-GB" sz="1100">
                          <a:effectLst/>
                        </a:rPr>
                        <a:t>24-30 = 30 (46.9%)</a:t>
                      </a:r>
                    </a:p>
                    <a:p>
                      <a:pPr>
                        <a:lnSpc>
                          <a:spcPct val="107000"/>
                        </a:lnSpc>
                        <a:spcAft>
                          <a:spcPts val="0"/>
                        </a:spcAft>
                      </a:pPr>
                      <a:r>
                        <a:rPr lang="en-GB" sz="1100">
                          <a:effectLst/>
                        </a:rPr>
                        <a:t>31-52 = 13 (20.3%)</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1628380957"/>
                  </a:ext>
                </a:extLst>
              </a:tr>
              <a:tr h="358183">
                <a:tc>
                  <a:txBody>
                    <a:bodyPr/>
                    <a:lstStyle/>
                    <a:p>
                      <a:pPr>
                        <a:lnSpc>
                          <a:spcPct val="107000"/>
                        </a:lnSpc>
                        <a:spcAft>
                          <a:spcPts val="0"/>
                        </a:spcAft>
                      </a:pPr>
                      <a:r>
                        <a:rPr lang="en-GB" sz="1000">
                          <a:effectLst/>
                        </a:rPr>
                        <a:t>Sex</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b="1">
                          <a:effectLst/>
                        </a:rPr>
                        <a:t>M = 64; F = 229</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Min age = 19; Max age = 52</a:t>
                      </a:r>
                    </a:p>
                    <a:p>
                      <a:pPr>
                        <a:lnSpc>
                          <a:spcPct val="107000"/>
                        </a:lnSpc>
                        <a:spcAft>
                          <a:spcPts val="0"/>
                        </a:spcAft>
                      </a:pPr>
                      <a:r>
                        <a:rPr lang="en-GB" sz="1100">
                          <a:effectLst/>
                        </a:rPr>
                        <a:t>Mean age = 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Min age = 22; Max age = 49</a:t>
                      </a:r>
                    </a:p>
                    <a:p>
                      <a:pPr>
                        <a:lnSpc>
                          <a:spcPct val="107000"/>
                        </a:lnSpc>
                        <a:spcAft>
                          <a:spcPts val="0"/>
                        </a:spcAft>
                      </a:pPr>
                      <a:r>
                        <a:rPr lang="en-GB" sz="1100">
                          <a:effectLst/>
                        </a:rPr>
                        <a:t>Mean age = 26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1722105492"/>
                  </a:ext>
                </a:extLst>
              </a:tr>
              <a:tr h="1322093">
                <a:tc>
                  <a:txBody>
                    <a:bodyPr/>
                    <a:lstStyle/>
                    <a:p>
                      <a:pPr>
                        <a:lnSpc>
                          <a:spcPct val="107000"/>
                        </a:lnSpc>
                        <a:spcAft>
                          <a:spcPts val="0"/>
                        </a:spcAft>
                      </a:pPr>
                      <a:r>
                        <a:rPr lang="en-GB" sz="1000">
                          <a:effectLst/>
                        </a:rPr>
                        <a:t>Nationality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b="1" u="sng">
                          <a:effectLst/>
                        </a:rPr>
                        <a:t>41 nationalities</a:t>
                      </a:r>
                      <a:endParaRPr lang="en-GB" sz="1100" b="1">
                        <a:effectLst/>
                      </a:endParaRPr>
                    </a:p>
                    <a:p>
                      <a:pPr>
                        <a:lnSpc>
                          <a:spcPct val="107000"/>
                        </a:lnSpc>
                        <a:spcAft>
                          <a:spcPts val="0"/>
                        </a:spcAft>
                      </a:pPr>
                      <a:r>
                        <a:rPr lang="en-GB" sz="1100">
                          <a:effectLst/>
                        </a:rPr>
                        <a:t>Africa = 6 (2.1%)</a:t>
                      </a:r>
                    </a:p>
                    <a:p>
                      <a:pPr>
                        <a:lnSpc>
                          <a:spcPct val="107000"/>
                        </a:lnSpc>
                        <a:spcAft>
                          <a:spcPts val="0"/>
                        </a:spcAft>
                      </a:pPr>
                      <a:r>
                        <a:rPr lang="en-GB" sz="1100">
                          <a:effectLst/>
                        </a:rPr>
                        <a:t>Asia = 137 (46.9%)</a:t>
                      </a:r>
                    </a:p>
                    <a:p>
                      <a:pPr>
                        <a:lnSpc>
                          <a:spcPct val="107000"/>
                        </a:lnSpc>
                        <a:spcAft>
                          <a:spcPts val="0"/>
                        </a:spcAft>
                      </a:pPr>
                      <a:r>
                        <a:rPr lang="en-GB" sz="1100">
                          <a:effectLst/>
                        </a:rPr>
                        <a:t>Central &amp; South America = 5 (1.7%)</a:t>
                      </a:r>
                    </a:p>
                    <a:p>
                      <a:pPr>
                        <a:lnSpc>
                          <a:spcPct val="107000"/>
                        </a:lnSpc>
                        <a:spcAft>
                          <a:spcPts val="0"/>
                        </a:spcAft>
                      </a:pPr>
                      <a:r>
                        <a:rPr lang="en-GB" sz="1100">
                          <a:effectLst/>
                        </a:rPr>
                        <a:t>Europe = 131 (44.9%)</a:t>
                      </a:r>
                    </a:p>
                    <a:p>
                      <a:pPr>
                        <a:lnSpc>
                          <a:spcPct val="107000"/>
                        </a:lnSpc>
                        <a:spcAft>
                          <a:spcPts val="0"/>
                        </a:spcAft>
                      </a:pPr>
                      <a:r>
                        <a:rPr lang="en-GB" sz="1100">
                          <a:effectLst/>
                        </a:rPr>
                        <a:t>North America = 13 (4.5%)</a:t>
                      </a:r>
                    </a:p>
                    <a:p>
                      <a:pPr>
                        <a:lnSpc>
                          <a:spcPct val="107000"/>
                        </a:lnSpc>
                        <a:spcAft>
                          <a:spcPts val="0"/>
                        </a:spcAft>
                      </a:pPr>
                      <a:r>
                        <a:rPr lang="en-GB" sz="1000">
                          <a:effectLst/>
                        </a:rPr>
                        <a:t>1 missing case</a:t>
                      </a:r>
                      <a:endParaRPr lang="en-GB" sz="1100">
                        <a:effectLst/>
                      </a:endParaRP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Africa = 1 (0.4%)</a:t>
                      </a:r>
                    </a:p>
                    <a:p>
                      <a:pPr>
                        <a:lnSpc>
                          <a:spcPct val="107000"/>
                        </a:lnSpc>
                        <a:spcAft>
                          <a:spcPts val="0"/>
                        </a:spcAft>
                      </a:pPr>
                      <a:r>
                        <a:rPr lang="en-GB" sz="1100">
                          <a:effectLst/>
                        </a:rPr>
                        <a:t>Asia = 117 (51.3%)</a:t>
                      </a:r>
                    </a:p>
                    <a:p>
                      <a:pPr>
                        <a:lnSpc>
                          <a:spcPct val="107000"/>
                        </a:lnSpc>
                        <a:spcAft>
                          <a:spcPts val="0"/>
                        </a:spcAft>
                      </a:pPr>
                      <a:r>
                        <a:rPr lang="en-GB" sz="1100">
                          <a:effectLst/>
                        </a:rPr>
                        <a:t>Central &amp; South America = 2 (0.9%) </a:t>
                      </a:r>
                    </a:p>
                    <a:p>
                      <a:pPr>
                        <a:lnSpc>
                          <a:spcPct val="107000"/>
                        </a:lnSpc>
                        <a:spcAft>
                          <a:spcPts val="0"/>
                        </a:spcAft>
                      </a:pPr>
                      <a:r>
                        <a:rPr lang="en-GB" sz="1100">
                          <a:effectLst/>
                        </a:rPr>
                        <a:t>Europe = 100 (43.9%)</a:t>
                      </a:r>
                    </a:p>
                    <a:p>
                      <a:pPr>
                        <a:lnSpc>
                          <a:spcPct val="107000"/>
                        </a:lnSpc>
                        <a:spcAft>
                          <a:spcPts val="0"/>
                        </a:spcAft>
                      </a:pPr>
                      <a:r>
                        <a:rPr lang="en-GB" sz="1100">
                          <a:effectLst/>
                        </a:rPr>
                        <a:t>North America = 8 (3.5%)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Africa = 5 (7.8%)</a:t>
                      </a:r>
                    </a:p>
                    <a:p>
                      <a:pPr>
                        <a:lnSpc>
                          <a:spcPct val="107000"/>
                        </a:lnSpc>
                        <a:spcAft>
                          <a:spcPts val="0"/>
                        </a:spcAft>
                      </a:pPr>
                      <a:r>
                        <a:rPr lang="en-GB" sz="1100">
                          <a:effectLst/>
                        </a:rPr>
                        <a:t>Asia = 20 (31.3%)</a:t>
                      </a:r>
                    </a:p>
                    <a:p>
                      <a:pPr>
                        <a:lnSpc>
                          <a:spcPct val="107000"/>
                        </a:lnSpc>
                        <a:spcAft>
                          <a:spcPts val="0"/>
                        </a:spcAft>
                      </a:pPr>
                      <a:r>
                        <a:rPr lang="en-GB" sz="1100">
                          <a:effectLst/>
                        </a:rPr>
                        <a:t>Central &amp; South America = 3 (4.7%)</a:t>
                      </a:r>
                    </a:p>
                    <a:p>
                      <a:pPr>
                        <a:lnSpc>
                          <a:spcPct val="107000"/>
                        </a:lnSpc>
                        <a:spcAft>
                          <a:spcPts val="0"/>
                        </a:spcAft>
                      </a:pPr>
                      <a:r>
                        <a:rPr lang="en-GB" sz="1100">
                          <a:effectLst/>
                        </a:rPr>
                        <a:t>Europe = 31 (48.4%)</a:t>
                      </a:r>
                    </a:p>
                    <a:p>
                      <a:pPr>
                        <a:lnSpc>
                          <a:spcPct val="107000"/>
                        </a:lnSpc>
                        <a:spcAft>
                          <a:spcPts val="0"/>
                        </a:spcAft>
                      </a:pPr>
                      <a:r>
                        <a:rPr lang="en-GB" sz="1100">
                          <a:effectLst/>
                        </a:rPr>
                        <a:t>North America = 5 (7.8%)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633518903"/>
                  </a:ext>
                </a:extLst>
              </a:tr>
              <a:tr h="651528">
                <a:tc>
                  <a:txBody>
                    <a:bodyPr/>
                    <a:lstStyle/>
                    <a:p>
                      <a:pPr>
                        <a:lnSpc>
                          <a:spcPct val="107000"/>
                        </a:lnSpc>
                        <a:spcAft>
                          <a:spcPts val="0"/>
                        </a:spcAft>
                      </a:pPr>
                      <a:r>
                        <a:rPr lang="en-GB" sz="1000">
                          <a:effectLst/>
                        </a:rPr>
                        <a:t>English as First Language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English = 105 (</a:t>
                      </a:r>
                      <a:r>
                        <a:rPr lang="en-GB" sz="1100" b="1" dirty="0">
                          <a:effectLst/>
                        </a:rPr>
                        <a:t>41.2</a:t>
                      </a:r>
                      <a:r>
                        <a:rPr lang="en-GB" sz="1100" dirty="0">
                          <a:effectLst/>
                        </a:rPr>
                        <a:t>%)</a:t>
                      </a:r>
                    </a:p>
                    <a:p>
                      <a:pPr>
                        <a:lnSpc>
                          <a:spcPct val="107000"/>
                        </a:lnSpc>
                        <a:spcAft>
                          <a:spcPts val="0"/>
                        </a:spcAft>
                      </a:pPr>
                      <a:r>
                        <a:rPr lang="en-GB" sz="1100" dirty="0">
                          <a:effectLst/>
                        </a:rPr>
                        <a:t>Not English = 150 (</a:t>
                      </a:r>
                      <a:r>
                        <a:rPr lang="en-GB" sz="1100" b="1" dirty="0">
                          <a:effectLst/>
                        </a:rPr>
                        <a:t>58.8</a:t>
                      </a:r>
                      <a:r>
                        <a:rPr lang="en-GB" sz="1100" dirty="0">
                          <a:effectLst/>
                        </a:rPr>
                        <a:t>%)</a:t>
                      </a:r>
                    </a:p>
                    <a:p>
                      <a:pPr>
                        <a:lnSpc>
                          <a:spcPct val="107000"/>
                        </a:lnSpc>
                        <a:spcAft>
                          <a:spcPts val="0"/>
                        </a:spcAft>
                      </a:pPr>
                      <a:r>
                        <a:rPr lang="en-GB" sz="1000" dirty="0">
                          <a:effectLst/>
                        </a:rPr>
                        <a:t>38 missing cases</a:t>
                      </a:r>
                      <a:endParaRPr lang="en-GB" sz="1100" dirty="0">
                        <a:effectLst/>
                      </a:endParaRP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a:effectLst/>
                        </a:rPr>
                        <a:t>English = 78 (40.0%)</a:t>
                      </a:r>
                    </a:p>
                    <a:p>
                      <a:pPr>
                        <a:lnSpc>
                          <a:spcPct val="107000"/>
                        </a:lnSpc>
                        <a:spcAft>
                          <a:spcPts val="0"/>
                        </a:spcAft>
                      </a:pPr>
                      <a:r>
                        <a:rPr lang="en-GB" sz="1100">
                          <a:effectLst/>
                        </a:rPr>
                        <a:t>Not English = 117 (60.0%)</a:t>
                      </a:r>
                    </a:p>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tc>
                  <a:txBody>
                    <a:bodyPr/>
                    <a:lstStyle/>
                    <a:p>
                      <a:pPr>
                        <a:lnSpc>
                          <a:spcPct val="107000"/>
                        </a:lnSpc>
                        <a:spcAft>
                          <a:spcPts val="0"/>
                        </a:spcAft>
                      </a:pPr>
                      <a:r>
                        <a:rPr lang="en-GB" sz="1100" dirty="0">
                          <a:effectLst/>
                        </a:rPr>
                        <a:t>English = 27 (45.0%)</a:t>
                      </a:r>
                    </a:p>
                    <a:p>
                      <a:pPr>
                        <a:lnSpc>
                          <a:spcPct val="107000"/>
                        </a:lnSpc>
                        <a:spcAft>
                          <a:spcPts val="0"/>
                        </a:spcAft>
                      </a:pPr>
                      <a:r>
                        <a:rPr lang="en-GB" sz="1100" dirty="0">
                          <a:effectLst/>
                        </a:rPr>
                        <a:t>Not English = 33 (55.0%)</a:t>
                      </a:r>
                    </a:p>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181" marR="61181" marT="0" marB="0"/>
                </a:tc>
                <a:extLst>
                  <a:ext uri="{0D108BD9-81ED-4DB2-BD59-A6C34878D82A}">
                    <a16:rowId xmlns:a16="http://schemas.microsoft.com/office/drawing/2014/main" val="2698908123"/>
                  </a:ext>
                </a:extLst>
              </a:tr>
            </a:tbl>
          </a:graphicData>
        </a:graphic>
      </p:graphicFrame>
      <p:sp>
        <p:nvSpPr>
          <p:cNvPr id="5" name="TextBox 4">
            <a:extLst>
              <a:ext uri="{FF2B5EF4-FFF2-40B4-BE49-F238E27FC236}">
                <a16:creationId xmlns:a16="http://schemas.microsoft.com/office/drawing/2014/main" id="{9F0B24DA-565A-4165-B371-E712B9B4A999}"/>
              </a:ext>
            </a:extLst>
          </p:cNvPr>
          <p:cNvSpPr txBox="1"/>
          <p:nvPr/>
        </p:nvSpPr>
        <p:spPr>
          <a:xfrm>
            <a:off x="7498080" y="877824"/>
            <a:ext cx="2990088" cy="962058"/>
          </a:xfrm>
          <a:prstGeom prst="rect">
            <a:avLst/>
          </a:prstGeom>
          <a:noFill/>
        </p:spPr>
        <p:txBody>
          <a:bodyPr wrap="square" rtlCol="0">
            <a:spAutoFit/>
          </a:bodyPr>
          <a:lstStyle/>
          <a:p>
            <a:pPr marL="0" algn="l" rtl="0" eaLnBrk="1" fontAlgn="t" latinLnBrk="0" hangingPunct="1">
              <a:lnSpc>
                <a:spcPct val="107000"/>
              </a:lnSpc>
              <a:spcBef>
                <a:spcPts val="0"/>
              </a:spcBef>
              <a:spcAft>
                <a:spcPts val="0"/>
              </a:spcAft>
            </a:pPr>
            <a:r>
              <a:rPr lang="en-GB" sz="1800" b="1" i="0" u="none" strike="noStrike" kern="1200" dirty="0">
                <a:effectLst/>
                <a:latin typeface="Calibri" panose="020F0502020204030204" pitchFamily="34" charset="0"/>
              </a:rPr>
              <a:t>293 Masters students</a:t>
            </a:r>
            <a:endParaRPr lang="en-GB"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GB" sz="1800" b="1" i="0" u="none" strike="noStrike" kern="1200" dirty="0">
                <a:effectLst/>
                <a:latin typeface="Calibri" panose="020F0502020204030204" pitchFamily="34" charset="0"/>
              </a:rPr>
              <a:t>13 Masters courses</a:t>
            </a:r>
            <a:endParaRPr lang="en-GB" sz="1800" b="0" i="0" u="none" strike="noStrike" dirty="0">
              <a:effectLst/>
              <a:latin typeface="Arial" panose="020B0604020202020204" pitchFamily="34" charset="0"/>
            </a:endParaRPr>
          </a:p>
          <a:p>
            <a:r>
              <a:rPr lang="en-GB" sz="1800" b="1" i="0" u="none" strike="noStrike" kern="1200" dirty="0">
                <a:effectLst/>
                <a:latin typeface="Calibri" panose="020F0502020204030204" pitchFamily="34" charset="0"/>
              </a:rPr>
              <a:t>3 Universities </a:t>
            </a:r>
            <a:endParaRPr lang="en-GB"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65857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431371" y="1508787"/>
            <a:ext cx="11617291" cy="518457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3" name="Title 1"/>
          <p:cNvSpPr>
            <a:spLocks noGrp="1"/>
          </p:cNvSpPr>
          <p:nvPr>
            <p:ph type="title"/>
          </p:nvPr>
        </p:nvSpPr>
        <p:spPr>
          <a:xfrm>
            <a:off x="574675" y="514080"/>
            <a:ext cx="10216072" cy="672073"/>
          </a:xfrm>
          <a:prstGeom prst="rect">
            <a:avLst/>
          </a:prstGeom>
        </p:spPr>
        <p:txBody>
          <a:bodyPr/>
          <a:lstStyle/>
          <a:p>
            <a:r>
              <a:rPr lang="en-GB" sz="3200" dirty="0"/>
              <a:t>Findings from Questionnaires</a:t>
            </a:r>
            <a:endParaRPr lang="en-US" sz="3200" dirty="0"/>
          </a:p>
        </p:txBody>
      </p:sp>
      <p:sp>
        <p:nvSpPr>
          <p:cNvPr id="14" name="Content Placeholder 2"/>
          <p:cNvSpPr>
            <a:spLocks noGrp="1"/>
          </p:cNvSpPr>
          <p:nvPr>
            <p:ph idx="4294967295"/>
          </p:nvPr>
        </p:nvSpPr>
        <p:spPr>
          <a:xfrm>
            <a:off x="508923" y="1797309"/>
            <a:ext cx="11617325" cy="4416425"/>
          </a:xfrm>
          <a:prstGeom prst="rect">
            <a:avLst/>
          </a:prstGeom>
        </p:spPr>
        <p:txBody>
          <a:bodyPr/>
          <a:lstStyle/>
          <a:p>
            <a:pPr>
              <a:buFontTx/>
              <a:buChar char="-"/>
            </a:pPr>
            <a:endParaRPr lang="en-GB" sz="1867" b="1" dirty="0"/>
          </a:p>
          <a:p>
            <a:pPr>
              <a:buFontTx/>
              <a:buChar char="-"/>
            </a:pPr>
            <a:endParaRPr lang="en-GB" sz="1867" b="1" dirty="0"/>
          </a:p>
          <a:p>
            <a:pPr>
              <a:buFontTx/>
              <a:buChar char="-"/>
            </a:pPr>
            <a:endParaRPr lang="en-GB" sz="1867" b="1" dirty="0"/>
          </a:p>
          <a:p>
            <a:endParaRPr lang="en-US" sz="1867" dirty="0"/>
          </a:p>
        </p:txBody>
      </p:sp>
      <p:sp>
        <p:nvSpPr>
          <p:cNvPr id="11" name="Rectangle 10">
            <a:extLst>
              <a:ext uri="{FF2B5EF4-FFF2-40B4-BE49-F238E27FC236}">
                <a16:creationId xmlns:a16="http://schemas.microsoft.com/office/drawing/2014/main" id="{F4C81954-3143-4151-8AA8-2C9F083B837C}"/>
              </a:ext>
            </a:extLst>
          </p:cNvPr>
          <p:cNvSpPr/>
          <p:nvPr/>
        </p:nvSpPr>
        <p:spPr>
          <a:xfrm>
            <a:off x="7700070" y="2381393"/>
            <a:ext cx="3983007" cy="2885149"/>
          </a:xfrm>
          <a:prstGeom prst="rect">
            <a:avLst/>
          </a:prstGeom>
        </p:spPr>
        <p:txBody>
          <a:bodyPr wrap="square">
            <a:spAutoFit/>
          </a:bodyPr>
          <a:lstStyle/>
          <a:p>
            <a:pPr marL="380990" indent="-380990">
              <a:lnSpc>
                <a:spcPct val="200000"/>
              </a:lnSpc>
              <a:buFont typeface="Arial" panose="020B0604020202020204" pitchFamily="34" charset="0"/>
              <a:buChar char="•"/>
            </a:pPr>
            <a:r>
              <a:rPr lang="en-GB" sz="1867" b="1" dirty="0"/>
              <a:t>6% Highly developed; </a:t>
            </a:r>
          </a:p>
          <a:p>
            <a:pPr marL="380990" indent="-380990">
              <a:lnSpc>
                <a:spcPct val="200000"/>
              </a:lnSpc>
              <a:buFont typeface="Arial" panose="020B0604020202020204" pitchFamily="34" charset="0"/>
              <a:buChar char="•"/>
            </a:pPr>
            <a:r>
              <a:rPr lang="en-GB" sz="1867" b="1" dirty="0"/>
              <a:t>33% Well developed;</a:t>
            </a:r>
          </a:p>
          <a:p>
            <a:pPr marL="380990" indent="-380990">
              <a:lnSpc>
                <a:spcPct val="200000"/>
              </a:lnSpc>
              <a:buFont typeface="Arial" panose="020B0604020202020204" pitchFamily="34" charset="0"/>
              <a:buChar char="•"/>
            </a:pPr>
            <a:r>
              <a:rPr lang="en-GB" sz="1867" b="1" dirty="0"/>
              <a:t> 41% Unsure; </a:t>
            </a:r>
          </a:p>
          <a:p>
            <a:pPr marL="380990" indent="-380990">
              <a:lnSpc>
                <a:spcPct val="200000"/>
              </a:lnSpc>
              <a:buFont typeface="Arial" panose="020B0604020202020204" pitchFamily="34" charset="0"/>
              <a:buChar char="•"/>
            </a:pPr>
            <a:r>
              <a:rPr lang="en-GB" sz="1867" b="1" dirty="0"/>
              <a:t>15% Developed; </a:t>
            </a:r>
          </a:p>
          <a:p>
            <a:pPr marL="380990" indent="-380990">
              <a:lnSpc>
                <a:spcPct val="200000"/>
              </a:lnSpc>
              <a:buFont typeface="Arial" panose="020B0604020202020204" pitchFamily="34" charset="0"/>
              <a:buChar char="•"/>
            </a:pPr>
            <a:r>
              <a:rPr lang="en-GB" sz="1867" b="1" dirty="0"/>
              <a:t>2.7% Not well developed</a:t>
            </a:r>
          </a:p>
        </p:txBody>
      </p:sp>
      <p:graphicFrame>
        <p:nvGraphicFramePr>
          <p:cNvPr id="7" name="Chart 6">
            <a:extLst>
              <a:ext uri="{FF2B5EF4-FFF2-40B4-BE49-F238E27FC236}">
                <a16:creationId xmlns:a16="http://schemas.microsoft.com/office/drawing/2014/main" id="{E843CD17-1A32-4C15-AAEA-5003B5F7DFE5}"/>
              </a:ext>
            </a:extLst>
          </p:cNvPr>
          <p:cNvGraphicFramePr/>
          <p:nvPr>
            <p:extLst>
              <p:ext uri="{D42A27DB-BD31-4B8C-83A1-F6EECF244321}">
                <p14:modId xmlns:p14="http://schemas.microsoft.com/office/powerpoint/2010/main" val="420392546"/>
              </p:ext>
            </p:extLst>
          </p:nvPr>
        </p:nvGraphicFramePr>
        <p:xfrm>
          <a:off x="803293" y="1892295"/>
          <a:ext cx="6182297" cy="4030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007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251791" y="649357"/>
            <a:ext cx="11796871" cy="6044005"/>
          </a:xfrm>
          <a:prstGeom prst="rect">
            <a:avLst/>
          </a:prstGeom>
          <a:solidFill>
            <a:schemeClr val="bg1">
              <a:alpha val="88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13" name="Title 1"/>
          <p:cNvSpPr>
            <a:spLocks noGrp="1"/>
          </p:cNvSpPr>
          <p:nvPr>
            <p:ph type="title"/>
          </p:nvPr>
        </p:nvSpPr>
        <p:spPr>
          <a:xfrm>
            <a:off x="521107" y="688946"/>
            <a:ext cx="10504104" cy="672073"/>
          </a:xfrm>
          <a:prstGeom prst="rect">
            <a:avLst/>
          </a:prstGeom>
        </p:spPr>
        <p:txBody>
          <a:bodyPr/>
          <a:lstStyle/>
          <a:p>
            <a:r>
              <a:rPr lang="en-GB" sz="3200" dirty="0"/>
              <a:t>Findings from Questionnaires</a:t>
            </a:r>
            <a:endParaRPr lang="en-US" sz="3200" dirty="0"/>
          </a:p>
        </p:txBody>
      </p:sp>
      <p:sp>
        <p:nvSpPr>
          <p:cNvPr id="14" name="Content Placeholder 2"/>
          <p:cNvSpPr>
            <a:spLocks noGrp="1"/>
          </p:cNvSpPr>
          <p:nvPr>
            <p:ph idx="1"/>
          </p:nvPr>
        </p:nvSpPr>
        <p:spPr>
          <a:xfrm>
            <a:off x="431372" y="2084853"/>
            <a:ext cx="11617291" cy="4416489"/>
          </a:xfrm>
          <a:prstGeom prst="rect">
            <a:avLst/>
          </a:prstGeom>
        </p:spPr>
        <p:txBody>
          <a:bodyPr/>
          <a:lstStyle/>
          <a:p>
            <a:pPr marL="0" indent="0">
              <a:buNone/>
            </a:pPr>
            <a:r>
              <a:rPr lang="en-GB" sz="1867" b="1" dirty="0"/>
              <a:t>Critical Thinking Conceptualisations</a:t>
            </a:r>
          </a:p>
          <a:p>
            <a:pPr>
              <a:buFontTx/>
              <a:buChar char="-"/>
            </a:pPr>
            <a:endParaRPr lang="en-GB" sz="1867" b="1" dirty="0"/>
          </a:p>
          <a:p>
            <a:pPr>
              <a:buFontTx/>
              <a:buChar char="-"/>
            </a:pPr>
            <a:endParaRPr lang="en-GB" sz="1867" b="1" dirty="0"/>
          </a:p>
          <a:p>
            <a:pPr>
              <a:buFontTx/>
              <a:buChar char="-"/>
            </a:pPr>
            <a:endParaRPr lang="en-GB" sz="1867" b="1" dirty="0"/>
          </a:p>
          <a:p>
            <a:pPr>
              <a:buFontTx/>
              <a:buChar char="-"/>
            </a:pPr>
            <a:endParaRPr lang="en-GB" sz="1867" b="1" dirty="0"/>
          </a:p>
          <a:p>
            <a:pPr>
              <a:buFontTx/>
              <a:buChar char="-"/>
            </a:pPr>
            <a:endParaRPr lang="en-GB" sz="1867" b="1" dirty="0"/>
          </a:p>
          <a:p>
            <a:pPr>
              <a:buFontTx/>
              <a:buChar char="-"/>
            </a:pPr>
            <a:endParaRPr lang="en-GB" sz="1867" b="1" dirty="0"/>
          </a:p>
          <a:p>
            <a:pPr>
              <a:buFontTx/>
              <a:buChar char="-"/>
            </a:pPr>
            <a:endParaRPr lang="en-GB" sz="1867" b="1" dirty="0"/>
          </a:p>
          <a:p>
            <a:pPr>
              <a:buFontTx/>
              <a:buChar char="-"/>
            </a:pPr>
            <a:endParaRPr lang="en-GB" sz="1867" b="1" dirty="0"/>
          </a:p>
          <a:p>
            <a:pPr marL="0" indent="0"/>
            <a:r>
              <a:rPr lang="en-GB" sz="1867" b="1" dirty="0"/>
              <a:t>Critical Thinking Definitions</a:t>
            </a:r>
          </a:p>
          <a:p>
            <a:endParaRPr lang="en-US" sz="1867" dirty="0"/>
          </a:p>
        </p:txBody>
      </p:sp>
      <p:grpSp>
        <p:nvGrpSpPr>
          <p:cNvPr id="3" name="Group 4">
            <a:extLst>
              <a:ext uri="{FF2B5EF4-FFF2-40B4-BE49-F238E27FC236}">
                <a16:creationId xmlns:a16="http://schemas.microsoft.com/office/drawing/2014/main" id="{62477623-CCCF-43D6-81EE-B26A11A3D5EC}"/>
              </a:ext>
            </a:extLst>
          </p:cNvPr>
          <p:cNvGrpSpPr>
            <a:grpSpLocks noChangeAspect="1"/>
          </p:cNvGrpSpPr>
          <p:nvPr/>
        </p:nvGrpSpPr>
        <p:grpSpPr bwMode="auto">
          <a:xfrm>
            <a:off x="521107" y="2628251"/>
            <a:ext cx="4230744" cy="3393037"/>
            <a:chOff x="1577" y="575"/>
            <a:chExt cx="2606" cy="2090"/>
          </a:xfrm>
        </p:grpSpPr>
        <p:sp>
          <p:nvSpPr>
            <p:cNvPr id="4" name="AutoShape 3">
              <a:extLst>
                <a:ext uri="{FF2B5EF4-FFF2-40B4-BE49-F238E27FC236}">
                  <a16:creationId xmlns:a16="http://schemas.microsoft.com/office/drawing/2014/main" id="{85AC7599-BBB8-415E-A447-7BEB1A0FAAFC}"/>
                </a:ext>
              </a:extLst>
            </p:cNvPr>
            <p:cNvSpPr>
              <a:spLocks noChangeAspect="1" noChangeArrowheads="1" noTextEdit="1"/>
            </p:cNvSpPr>
            <p:nvPr/>
          </p:nvSpPr>
          <p:spPr bwMode="auto">
            <a:xfrm>
              <a:off x="1577" y="575"/>
              <a:ext cx="2606"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pic>
          <p:nvPicPr>
            <p:cNvPr id="1029" name="Picture 5">
              <a:extLst>
                <a:ext uri="{FF2B5EF4-FFF2-40B4-BE49-F238E27FC236}">
                  <a16:creationId xmlns:a16="http://schemas.microsoft.com/office/drawing/2014/main" id="{1D9C80A6-CBEE-4268-AB56-594A8316B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 y="575"/>
              <a:ext cx="261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ontent Placeholder 2">
            <a:extLst>
              <a:ext uri="{FF2B5EF4-FFF2-40B4-BE49-F238E27FC236}">
                <a16:creationId xmlns:a16="http://schemas.microsoft.com/office/drawing/2014/main" id="{216A743A-9260-4D4D-ACDB-B98FF328D26C}"/>
              </a:ext>
            </a:extLst>
          </p:cNvPr>
          <p:cNvSpPr txBox="1">
            <a:spLocks/>
          </p:cNvSpPr>
          <p:nvPr/>
        </p:nvSpPr>
        <p:spPr>
          <a:xfrm>
            <a:off x="4962384" y="2078767"/>
            <a:ext cx="6318193" cy="3846511"/>
          </a:xfrm>
          <a:prstGeom prst="rect">
            <a:avLst/>
          </a:prstGeom>
        </p:spPr>
        <p:txBody>
          <a:bodyPr vert="horz" lIns="121920" tIns="60960" rIns="121920" bIns="6096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endParaRPr lang="en-GB" sz="1400" b="1" dirty="0"/>
          </a:p>
          <a:p>
            <a:pPr marL="0" indent="0">
              <a:buNone/>
            </a:pPr>
            <a:r>
              <a:rPr lang="en-GB" sz="2400" b="1" dirty="0"/>
              <a:t>From:</a:t>
            </a:r>
          </a:p>
          <a:p>
            <a:pPr marL="0" indent="0">
              <a:buNone/>
            </a:pPr>
            <a:r>
              <a:rPr lang="en-GB" sz="2400" dirty="0"/>
              <a:t>‘</a:t>
            </a:r>
            <a:r>
              <a:rPr lang="en-GB" sz="2400" i="1" dirty="0"/>
              <a:t>being a dissident</a:t>
            </a:r>
            <a:r>
              <a:rPr lang="en-GB" sz="2400" dirty="0"/>
              <a:t>’ and being able to ‘</a:t>
            </a:r>
            <a:r>
              <a:rPr lang="en-GB" sz="2400" i="1" dirty="0"/>
              <a:t>evaluate both up and down sides’, </a:t>
            </a:r>
          </a:p>
          <a:p>
            <a:pPr marL="0" indent="0">
              <a:buNone/>
            </a:pPr>
            <a:r>
              <a:rPr lang="en-GB" sz="2400" b="1" dirty="0"/>
              <a:t>To:</a:t>
            </a:r>
          </a:p>
          <a:p>
            <a:pPr marL="0" indent="0">
              <a:buNone/>
            </a:pPr>
            <a:r>
              <a:rPr lang="en-GB" sz="2400" dirty="0"/>
              <a:t> having ‘…</a:t>
            </a:r>
            <a:r>
              <a:rPr lang="en-GB" sz="2400" i="1" dirty="0"/>
              <a:t>the ability to think, to question, to challenge something. The courage to think differently</a:t>
            </a:r>
            <a:r>
              <a:rPr lang="en-GB" sz="2400" dirty="0"/>
              <a:t>’,  and</a:t>
            </a:r>
          </a:p>
          <a:p>
            <a:pPr marL="0" indent="0">
              <a:buNone/>
            </a:pPr>
            <a:r>
              <a:rPr lang="en-GB" sz="2400" dirty="0"/>
              <a:t> ‘</a:t>
            </a:r>
            <a:r>
              <a:rPr lang="en-GB" sz="2400" i="1" dirty="0"/>
              <a:t>Questioning, analysing and critiquing the world around you</a:t>
            </a:r>
            <a:r>
              <a:rPr lang="en-GB" sz="2400" dirty="0"/>
              <a:t>.’</a:t>
            </a:r>
            <a:endParaRPr lang="en-GB" sz="4267" dirty="0"/>
          </a:p>
          <a:p>
            <a:endParaRPr lang="en-US" sz="1867" dirty="0"/>
          </a:p>
        </p:txBody>
      </p:sp>
    </p:spTree>
    <p:extLst>
      <p:ext uri="{BB962C8B-B14F-4D97-AF65-F5344CB8AC3E}">
        <p14:creationId xmlns:p14="http://schemas.microsoft.com/office/powerpoint/2010/main" val="96391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287354" y="1482156"/>
            <a:ext cx="11617291" cy="5184575"/>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GB" sz="2133" dirty="0">
              <a:ea typeface="ＭＳ Ｐゴシック" charset="-128"/>
              <a:cs typeface="ＭＳ Ｐゴシック" charset="-128"/>
            </a:endParaRPr>
          </a:p>
        </p:txBody>
      </p:sp>
      <p:sp>
        <p:nvSpPr>
          <p:cNvPr id="13" name="Title 1"/>
          <p:cNvSpPr>
            <a:spLocks noGrp="1"/>
          </p:cNvSpPr>
          <p:nvPr>
            <p:ph type="title"/>
          </p:nvPr>
        </p:nvSpPr>
        <p:spPr>
          <a:xfrm>
            <a:off x="766735" y="498443"/>
            <a:ext cx="9543997" cy="672073"/>
          </a:xfrm>
          <a:prstGeom prst="rect">
            <a:avLst/>
          </a:prstGeom>
        </p:spPr>
        <p:txBody>
          <a:bodyPr>
            <a:normAutofit/>
          </a:bodyPr>
          <a:lstStyle/>
          <a:p>
            <a:r>
              <a:rPr lang="en-GB" sz="3200" dirty="0"/>
              <a:t>Findings from Questionnaires</a:t>
            </a:r>
            <a:endParaRPr lang="en-US" sz="3200" dirty="0">
              <a:highlight>
                <a:srgbClr val="FFFF00"/>
              </a:highlight>
            </a:endParaRPr>
          </a:p>
        </p:txBody>
      </p:sp>
      <p:sp>
        <p:nvSpPr>
          <p:cNvPr id="14" name="Content Placeholder 2"/>
          <p:cNvSpPr>
            <a:spLocks noGrp="1"/>
          </p:cNvSpPr>
          <p:nvPr>
            <p:ph idx="1"/>
          </p:nvPr>
        </p:nvSpPr>
        <p:spPr>
          <a:xfrm>
            <a:off x="431372" y="2084853"/>
            <a:ext cx="11617291" cy="4416489"/>
          </a:xfrm>
          <a:prstGeom prst="rect">
            <a:avLst/>
          </a:prstGeom>
        </p:spPr>
        <p:txBody>
          <a:bodyPr>
            <a:normAutofit lnSpcReduction="10000"/>
          </a:bodyPr>
          <a:lstStyle/>
          <a:p>
            <a:pPr>
              <a:buFontTx/>
              <a:buChar char="-"/>
            </a:pPr>
            <a:endParaRPr lang="en-GB" sz="1867" b="1" dirty="0"/>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endParaRPr lang="en-GB" sz="1867" dirty="0">
              <a:ea typeface="ＭＳ Ｐゴシック" charset="-128"/>
              <a:cs typeface="ＭＳ Ｐゴシック" charset="-128"/>
            </a:endParaRPr>
          </a:p>
          <a:p>
            <a:pPr marL="0" indent="0">
              <a:buNone/>
            </a:pPr>
            <a:r>
              <a:rPr lang="en-GB" sz="1867" dirty="0">
                <a:ea typeface="ＭＳ Ｐゴシック" charset="-128"/>
                <a:cs typeface="ＭＳ Ｐゴシック" charset="-128"/>
              </a:rPr>
              <a:t>			Significance @ &lt;0.05 level (.000) [Paired Samples t-test]</a:t>
            </a:r>
          </a:p>
          <a:p>
            <a:endParaRPr lang="en-US" sz="1867" dirty="0"/>
          </a:p>
        </p:txBody>
      </p:sp>
      <p:graphicFrame>
        <p:nvGraphicFramePr>
          <p:cNvPr id="7" name="Chart 6">
            <a:extLst>
              <a:ext uri="{FF2B5EF4-FFF2-40B4-BE49-F238E27FC236}">
                <a16:creationId xmlns:a16="http://schemas.microsoft.com/office/drawing/2014/main" id="{2EABF436-621A-4D1F-8038-E4A9A4DC386D}"/>
              </a:ext>
            </a:extLst>
          </p:cNvPr>
          <p:cNvGraphicFramePr/>
          <p:nvPr>
            <p:extLst>
              <p:ext uri="{D42A27DB-BD31-4B8C-83A1-F6EECF244321}">
                <p14:modId xmlns:p14="http://schemas.microsoft.com/office/powerpoint/2010/main" val="2449526133"/>
              </p:ext>
            </p:extLst>
          </p:nvPr>
        </p:nvGraphicFramePr>
        <p:xfrm>
          <a:off x="1148316" y="1763452"/>
          <a:ext cx="9162416" cy="3612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75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Findings from Questionnaires</a:t>
            </a:r>
            <a:endParaRPr lang="en-US" sz="2200" kern="1200">
              <a:solidFill>
                <a:srgbClr val="FFFFFF"/>
              </a:solidFill>
              <a:highlight>
                <a:srgbClr val="FFFF00"/>
              </a:highlight>
              <a:latin typeface="+mj-lt"/>
              <a:ea typeface="+mj-ea"/>
              <a:cs typeface="+mj-cs"/>
            </a:endParaRPr>
          </a:p>
        </p:txBody>
      </p:sp>
      <p:graphicFrame>
        <p:nvGraphicFramePr>
          <p:cNvPr id="8" name="Chart 7">
            <a:extLst>
              <a:ext uri="{FF2B5EF4-FFF2-40B4-BE49-F238E27FC236}">
                <a16:creationId xmlns:a16="http://schemas.microsoft.com/office/drawing/2014/main" id="{CE02507D-268A-4095-AB61-52B2488BC933}"/>
              </a:ext>
            </a:extLst>
          </p:cNvPr>
          <p:cNvGraphicFramePr/>
          <p:nvPr>
            <p:extLst>
              <p:ext uri="{D42A27DB-BD31-4B8C-83A1-F6EECF244321}">
                <p14:modId xmlns:p14="http://schemas.microsoft.com/office/powerpoint/2010/main" val="3164023020"/>
              </p:ext>
            </p:extLst>
          </p:nvPr>
        </p:nvGraphicFramePr>
        <p:xfrm>
          <a:off x="4038600" y="961812"/>
          <a:ext cx="7188199" cy="493098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0CE2405-7167-4FFA-A21E-4C0FE7BC42EA}"/>
              </a:ext>
            </a:extLst>
          </p:cNvPr>
          <p:cNvSpPr txBox="1"/>
          <p:nvPr/>
        </p:nvSpPr>
        <p:spPr>
          <a:xfrm>
            <a:off x="3742559" y="6360631"/>
            <a:ext cx="7780279" cy="246221"/>
          </a:xfrm>
          <a:prstGeom prst="rect">
            <a:avLst/>
          </a:prstGeom>
          <a:noFill/>
        </p:spPr>
        <p:txBody>
          <a:bodyPr wrap="square">
            <a:spAutoFit/>
          </a:bodyPr>
          <a:lstStyle/>
          <a:p>
            <a:r>
              <a:rPr lang="en-GB" sz="1000" dirty="0"/>
              <a:t>Sosu, E. (2013) The development and psychometric validation of a Critical Thinking Disposition Scale. Thinking Skills and Creativity, 9, pp. 107-119. </a:t>
            </a:r>
          </a:p>
        </p:txBody>
      </p:sp>
    </p:spTree>
    <p:extLst>
      <p:ext uri="{BB962C8B-B14F-4D97-AF65-F5344CB8AC3E}">
        <p14:creationId xmlns:p14="http://schemas.microsoft.com/office/powerpoint/2010/main" val="264304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719400" y="1561115"/>
            <a:ext cx="10465165" cy="513224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9" name="Title 1"/>
          <p:cNvSpPr>
            <a:spLocks noGrp="1"/>
          </p:cNvSpPr>
          <p:nvPr>
            <p:ph type="title"/>
          </p:nvPr>
        </p:nvSpPr>
        <p:spPr>
          <a:xfrm>
            <a:off x="719400" y="824598"/>
            <a:ext cx="9636712" cy="672073"/>
          </a:xfrm>
          <a:prstGeom prst="rect">
            <a:avLst/>
          </a:prstGeom>
        </p:spPr>
        <p:txBody>
          <a:bodyPr>
            <a:normAutofit/>
          </a:bodyPr>
          <a:lstStyle/>
          <a:p>
            <a:r>
              <a:rPr lang="en-GB" sz="3200" dirty="0">
                <a:solidFill>
                  <a:srgbClr val="000000"/>
                </a:solidFill>
              </a:rPr>
              <a:t>Overview of findings arising from student interviews:</a:t>
            </a:r>
          </a:p>
        </p:txBody>
      </p:sp>
      <p:graphicFrame>
        <p:nvGraphicFramePr>
          <p:cNvPr id="15" name="Content Placeholder 2">
            <a:extLst>
              <a:ext uri="{FF2B5EF4-FFF2-40B4-BE49-F238E27FC236}">
                <a16:creationId xmlns:a16="http://schemas.microsoft.com/office/drawing/2014/main" id="{44914FE0-678C-4893-93E6-CF3DC94EBD42}"/>
              </a:ext>
            </a:extLst>
          </p:cNvPr>
          <p:cNvGraphicFramePr>
            <a:graphicFrameLocks noGrp="1"/>
          </p:cNvGraphicFramePr>
          <p:nvPr>
            <p:ph idx="1"/>
            <p:extLst>
              <p:ext uri="{D42A27DB-BD31-4B8C-83A1-F6EECF244321}">
                <p14:modId xmlns:p14="http://schemas.microsoft.com/office/powerpoint/2010/main" val="1636471285"/>
              </p:ext>
            </p:extLst>
          </p:nvPr>
        </p:nvGraphicFramePr>
        <p:xfrm>
          <a:off x="719400" y="1728233"/>
          <a:ext cx="10858311" cy="481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1069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title"/>
          </p:nvPr>
        </p:nvSpPr>
        <p:spPr>
          <a:xfrm>
            <a:off x="958506" y="800392"/>
            <a:ext cx="10264697" cy="1212102"/>
          </a:xfrm>
          <a:prstGeom prst="rect">
            <a:avLst/>
          </a:prstGeom>
        </p:spPr>
        <p:txBody>
          <a:bodyPr vert="horz" lIns="91440" tIns="45720" rIns="91440" bIns="45720" rtlCol="0" anchor="ctr">
            <a:normAutofit/>
          </a:bodyPr>
          <a:lstStyle/>
          <a:p>
            <a:r>
              <a:rPr lang="en-US" sz="4000" kern="1200">
                <a:solidFill>
                  <a:srgbClr val="FFFFFF"/>
                </a:solidFill>
                <a:latin typeface="+mj-lt"/>
                <a:ea typeface="+mj-ea"/>
                <a:cs typeface="+mj-cs"/>
              </a:rPr>
              <a:t>Findings from student interviews</a:t>
            </a:r>
          </a:p>
        </p:txBody>
      </p:sp>
      <p:sp>
        <p:nvSpPr>
          <p:cNvPr id="13" name="Content Placeholder 2"/>
          <p:cNvSpPr>
            <a:spLocks noGrp="1"/>
          </p:cNvSpPr>
          <p:nvPr>
            <p:ph idx="1"/>
          </p:nvPr>
        </p:nvSpPr>
        <p:spPr>
          <a:xfrm>
            <a:off x="1316765" y="2846778"/>
            <a:ext cx="9708995" cy="3567173"/>
          </a:xfrm>
          <a:prstGeom prst="rect">
            <a:avLst/>
          </a:prstGeom>
        </p:spPr>
        <p:txBody>
          <a:bodyPr vert="horz" lIns="91440" tIns="45720" rIns="91440" bIns="45720" rtlCol="0" anchor="ctr">
            <a:normAutofit fontScale="92500" lnSpcReduction="20000"/>
          </a:bodyPr>
          <a:lstStyle/>
          <a:p>
            <a:pPr marL="0" indent="0">
              <a:buNone/>
            </a:pPr>
            <a:r>
              <a:rPr lang="en-US" sz="1600" b="1" dirty="0">
                <a:solidFill>
                  <a:schemeClr val="tx1"/>
                </a:solidFill>
                <a:latin typeface="+mn-lt"/>
                <a:ea typeface="+mn-ea"/>
                <a:cs typeface="+mn-cs"/>
              </a:rPr>
              <a:t>Language &amp; Cultural Distance (for NNES)</a:t>
            </a:r>
          </a:p>
          <a:p>
            <a:pPr lvl="1"/>
            <a:r>
              <a:rPr lang="en-US" sz="1600" dirty="0"/>
              <a:t>Impact on understanding – lectures, reading etc.</a:t>
            </a:r>
          </a:p>
          <a:p>
            <a:pPr lvl="1"/>
            <a:r>
              <a:rPr lang="en-US" sz="1600" dirty="0"/>
              <a:t>Need to translate and time implications.</a:t>
            </a:r>
          </a:p>
          <a:p>
            <a:pPr lvl="1"/>
            <a:r>
              <a:rPr lang="en-US" sz="1600" dirty="0"/>
              <a:t>Adaptation to context and expectations</a:t>
            </a:r>
          </a:p>
          <a:p>
            <a:pPr marL="457200" lvl="1"/>
            <a:endParaRPr lang="en-US" sz="1300" dirty="0"/>
          </a:p>
          <a:p>
            <a:pPr lvl="1"/>
            <a:endParaRPr lang="en-US" sz="1300" dirty="0"/>
          </a:p>
          <a:p>
            <a:pPr marL="0" indent="0">
              <a:buNone/>
            </a:pPr>
            <a:r>
              <a:rPr lang="en-US" sz="1600" b="1" dirty="0">
                <a:solidFill>
                  <a:schemeClr val="tx1"/>
                </a:solidFill>
                <a:latin typeface="+mn-lt"/>
                <a:ea typeface="+mn-ea"/>
                <a:cs typeface="+mn-cs"/>
              </a:rPr>
              <a:t>Explicitness of critical thinking concept in courses</a:t>
            </a:r>
          </a:p>
          <a:p>
            <a:pPr marL="457200" lvl="1"/>
            <a:r>
              <a:rPr lang="en-US" sz="1600" dirty="0"/>
              <a:t>Strong focus on critical thinking and related aspects – critical analysis, evaluation etc., though limited definition or explanation of this to students – understanding assumed.</a:t>
            </a:r>
          </a:p>
          <a:p>
            <a:pPr lvl="1"/>
            <a:endParaRPr lang="en-US" sz="1600" dirty="0"/>
          </a:p>
          <a:p>
            <a:pPr lvl="2"/>
            <a:r>
              <a:rPr lang="en-US" sz="1600" i="1" dirty="0"/>
              <a:t>“they assume we know the definition of critical thinking” </a:t>
            </a:r>
            <a:r>
              <a:rPr lang="en-US" sz="1600" dirty="0"/>
              <a:t>(Taiwanese, Adult Ed Student)</a:t>
            </a:r>
          </a:p>
          <a:p>
            <a:pPr lvl="2"/>
            <a:endParaRPr lang="en-US" sz="1600" dirty="0"/>
          </a:p>
          <a:p>
            <a:pPr lvl="2"/>
            <a:r>
              <a:rPr lang="en-US" sz="1600" i="1" dirty="0"/>
              <a:t>“it's strange that no-one exactly tell us what critical thinking is, they just </a:t>
            </a:r>
            <a:r>
              <a:rPr lang="en-US" sz="1600" i="1" dirty="0" err="1"/>
              <a:t>emphasise</a:t>
            </a:r>
            <a:r>
              <a:rPr lang="en-US" sz="1600" i="1" dirty="0"/>
              <a:t> critical thinking every time we have a task and they say 'we will develop some controversial interesting arguments' but no-one say how should we do that, how can we achieve to develop controversial and interesting arguments?” </a:t>
            </a:r>
            <a:r>
              <a:rPr lang="en-US" sz="1600" dirty="0"/>
              <a:t>(Chinese, Education Student)</a:t>
            </a:r>
          </a:p>
          <a:p>
            <a:pPr lvl="2"/>
            <a:endParaRPr lang="en-US" sz="1300" dirty="0"/>
          </a:p>
          <a:p>
            <a:pPr lvl="2"/>
            <a:endParaRPr lang="en-US" sz="1300" dirty="0"/>
          </a:p>
          <a:p>
            <a:pPr lvl="1"/>
            <a:endParaRPr lang="en-US" sz="1300" dirty="0"/>
          </a:p>
        </p:txBody>
      </p:sp>
    </p:spTree>
    <p:extLst>
      <p:ext uri="{BB962C8B-B14F-4D97-AF65-F5344CB8AC3E}">
        <p14:creationId xmlns:p14="http://schemas.microsoft.com/office/powerpoint/2010/main" val="20137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15B0F5-0009-4C2D-A365-4403EA707F20}"/>
              </a:ext>
            </a:extLst>
          </p:cNvPr>
          <p:cNvSpPr>
            <a:spLocks noGrp="1"/>
          </p:cNvSpPr>
          <p:nvPr>
            <p:ph type="title"/>
          </p:nvPr>
        </p:nvSpPr>
        <p:spPr>
          <a:xfrm>
            <a:off x="838201" y="365125"/>
            <a:ext cx="5251316" cy="1807305"/>
          </a:xfrm>
        </p:spPr>
        <p:txBody>
          <a:bodyPr>
            <a:normAutofit/>
          </a:bodyPr>
          <a:lstStyle/>
          <a:p>
            <a:r>
              <a:rPr lang="en-GB" dirty="0"/>
              <a:t>Research Question:</a:t>
            </a:r>
          </a:p>
        </p:txBody>
      </p:sp>
      <p:sp>
        <p:nvSpPr>
          <p:cNvPr id="3" name="Content Placeholder 2">
            <a:extLst>
              <a:ext uri="{FF2B5EF4-FFF2-40B4-BE49-F238E27FC236}">
                <a16:creationId xmlns:a16="http://schemas.microsoft.com/office/drawing/2014/main" id="{83361265-8BE8-4408-B23D-3F62C94DC6C6}"/>
              </a:ext>
            </a:extLst>
          </p:cNvPr>
          <p:cNvSpPr>
            <a:spLocks noGrp="1"/>
          </p:cNvSpPr>
          <p:nvPr>
            <p:ph idx="1"/>
          </p:nvPr>
        </p:nvSpPr>
        <p:spPr>
          <a:xfrm>
            <a:off x="694944" y="2333297"/>
            <a:ext cx="4992624" cy="3843666"/>
          </a:xfrm>
        </p:spPr>
        <p:txBody>
          <a:bodyPr>
            <a:normAutofit/>
          </a:bodyPr>
          <a:lstStyle/>
          <a:p>
            <a:pPr marL="0" indent="0">
              <a:buNone/>
            </a:pPr>
            <a:endParaRPr lang="en-GB" sz="2000" dirty="0"/>
          </a:p>
          <a:p>
            <a:pPr marL="0" indent="0">
              <a:buNone/>
            </a:pPr>
            <a:endParaRPr lang="en-GB" sz="2000" dirty="0"/>
          </a:p>
          <a:p>
            <a:pPr marL="0" indent="0">
              <a:buNone/>
            </a:pPr>
            <a:r>
              <a:rPr lang="en-GB" b="1" dirty="0"/>
              <a:t>How is criticality conceptualised, developed and applied by students in Masters study?</a:t>
            </a:r>
          </a:p>
          <a:p>
            <a:endParaRPr lang="en-GB" sz="2000" dirty="0"/>
          </a:p>
        </p:txBody>
      </p:sp>
      <p:pic>
        <p:nvPicPr>
          <p:cNvPr id="6" name="Picture 5" descr="A picture containing text, scene, library, room&#10;&#10;Description automatically generated">
            <a:extLst>
              <a:ext uri="{FF2B5EF4-FFF2-40B4-BE49-F238E27FC236}">
                <a16:creationId xmlns:a16="http://schemas.microsoft.com/office/drawing/2014/main" id="{3BFAB491-9456-44EA-87FA-98D9191727B9}"/>
              </a:ext>
            </a:extLst>
          </p:cNvPr>
          <p:cNvPicPr>
            <a:picLocks noChangeAspect="1"/>
          </p:cNvPicPr>
          <p:nvPr/>
        </p:nvPicPr>
        <p:blipFill rotWithShape="1">
          <a:blip r:embed="rId3">
            <a:extLst>
              <a:ext uri="{28A0092B-C50C-407E-A947-70E740481C1C}">
                <a14:useLocalDpi xmlns:a14="http://schemas.microsoft.com/office/drawing/2010/main" val="0"/>
              </a:ext>
            </a:extLst>
          </a:blip>
          <a:srcRect l="27922" r="1404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6984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bwMode="auto">
          <a:xfrm>
            <a:off x="753165" y="1604799"/>
            <a:ext cx="10143369" cy="4954149"/>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12" name="Title 1"/>
          <p:cNvSpPr>
            <a:spLocks noGrp="1"/>
          </p:cNvSpPr>
          <p:nvPr>
            <p:ph type="title"/>
          </p:nvPr>
        </p:nvSpPr>
        <p:spPr>
          <a:xfrm>
            <a:off x="753165" y="746671"/>
            <a:ext cx="8736972" cy="672073"/>
          </a:xfrm>
          <a:prstGeom prst="rect">
            <a:avLst/>
          </a:prstGeom>
        </p:spPr>
        <p:txBody>
          <a:bodyPr/>
          <a:lstStyle/>
          <a:p>
            <a:r>
              <a:rPr lang="en-GB" sz="3200" dirty="0"/>
              <a:t>Findings from student interviews</a:t>
            </a:r>
          </a:p>
        </p:txBody>
      </p:sp>
      <p:graphicFrame>
        <p:nvGraphicFramePr>
          <p:cNvPr id="15" name="Content Placeholder 2">
            <a:extLst>
              <a:ext uri="{FF2B5EF4-FFF2-40B4-BE49-F238E27FC236}">
                <a16:creationId xmlns:a16="http://schemas.microsoft.com/office/drawing/2014/main" id="{58EDA7E3-1BFB-46EE-B934-053CBC223989}"/>
              </a:ext>
            </a:extLst>
          </p:cNvPr>
          <p:cNvGraphicFramePr>
            <a:graphicFrameLocks noGrp="1"/>
          </p:cNvGraphicFramePr>
          <p:nvPr>
            <p:ph idx="1"/>
            <p:extLst>
              <p:ext uri="{D42A27DB-BD31-4B8C-83A1-F6EECF244321}">
                <p14:modId xmlns:p14="http://schemas.microsoft.com/office/powerpoint/2010/main" val="1499376310"/>
              </p:ext>
            </p:extLst>
          </p:nvPr>
        </p:nvGraphicFramePr>
        <p:xfrm>
          <a:off x="753165" y="1770436"/>
          <a:ext cx="9296155" cy="420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66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a:spLocks noGrp="1"/>
          </p:cNvSpPr>
          <p:nvPr>
            <p:ph type="title"/>
          </p:nvPr>
        </p:nvSpPr>
        <p:spPr>
          <a:xfrm>
            <a:off x="736284" y="732603"/>
            <a:ext cx="8736972" cy="672073"/>
          </a:xfrm>
          <a:prstGeom prst="rect">
            <a:avLst/>
          </a:prstGeom>
        </p:spPr>
        <p:txBody>
          <a:bodyPr/>
          <a:lstStyle/>
          <a:p>
            <a:r>
              <a:rPr lang="en-GB" sz="3200"/>
              <a:t>Findings from student interviews</a:t>
            </a:r>
            <a:endParaRPr lang="en-GB" sz="3200" dirty="0"/>
          </a:p>
        </p:txBody>
      </p:sp>
      <p:graphicFrame>
        <p:nvGraphicFramePr>
          <p:cNvPr id="15" name="Content Placeholder 2">
            <a:extLst>
              <a:ext uri="{FF2B5EF4-FFF2-40B4-BE49-F238E27FC236}">
                <a16:creationId xmlns:a16="http://schemas.microsoft.com/office/drawing/2014/main" id="{E3159FB8-F024-4FDC-A5B8-19896AA79A00}"/>
              </a:ext>
            </a:extLst>
          </p:cNvPr>
          <p:cNvGraphicFramePr>
            <a:graphicFrameLocks noGrp="1"/>
          </p:cNvGraphicFramePr>
          <p:nvPr>
            <p:ph idx="1"/>
            <p:extLst>
              <p:ext uri="{D42A27DB-BD31-4B8C-83A1-F6EECF244321}">
                <p14:modId xmlns:p14="http://schemas.microsoft.com/office/powerpoint/2010/main" val="1908664515"/>
              </p:ext>
            </p:extLst>
          </p:nvPr>
        </p:nvGraphicFramePr>
        <p:xfrm>
          <a:off x="736284" y="1770436"/>
          <a:ext cx="10351926" cy="468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3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6834" y="1153572"/>
            <a:ext cx="3200400" cy="4461163"/>
          </a:xfrm>
          <a:prstGeom prst="rect">
            <a:avLst/>
          </a:prstGeom>
        </p:spPr>
        <p:txBody>
          <a:bodyPr vert="horz" lIns="91440" tIns="45720" rIns="91440" bIns="45720" rtlCol="0" anchor="ctr">
            <a:normAutofit/>
          </a:bodyPr>
          <a:lstStyle/>
          <a:p>
            <a:r>
              <a:rPr lang="en-US" kern="1200" dirty="0">
                <a:solidFill>
                  <a:srgbClr val="FFFFFF"/>
                </a:solidFill>
                <a:latin typeface="+mj-lt"/>
                <a:ea typeface="+mj-ea"/>
                <a:cs typeface="+mj-cs"/>
              </a:rPr>
              <a:t>Key findings from Staff Interviews</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p:cNvSpPr>
            <a:spLocks noGrp="1"/>
          </p:cNvSpPr>
          <p:nvPr>
            <p:ph idx="1"/>
          </p:nvPr>
        </p:nvSpPr>
        <p:spPr>
          <a:xfrm>
            <a:off x="4447308" y="591344"/>
            <a:ext cx="6906491" cy="5585619"/>
          </a:xfrm>
          <a:prstGeom prst="rect">
            <a:avLst/>
          </a:prstGeom>
        </p:spPr>
        <p:txBody>
          <a:bodyPr vert="horz" lIns="91440" tIns="45720" rIns="91440" bIns="45720" rtlCol="0" anchor="ctr">
            <a:normAutofit/>
          </a:bodyPr>
          <a:lstStyle/>
          <a:p>
            <a:endParaRPr lang="en-US" b="1" i="1" dirty="0">
              <a:solidFill>
                <a:schemeClr val="tx1"/>
              </a:solidFill>
              <a:latin typeface="+mn-lt"/>
              <a:ea typeface="+mn-ea"/>
              <a:cs typeface="+mn-cs"/>
            </a:endParaRPr>
          </a:p>
          <a:p>
            <a:pPr marL="0" indent="0">
              <a:buNone/>
            </a:pPr>
            <a:r>
              <a:rPr lang="en-US" dirty="0">
                <a:solidFill>
                  <a:schemeClr val="tx1"/>
                </a:solidFill>
                <a:latin typeface="+mn-lt"/>
                <a:ea typeface="+mn-ea"/>
                <a:cs typeface="+mn-cs"/>
              </a:rPr>
              <a:t>Language issues highlighted  and unfamiliarity with critical thinking: </a:t>
            </a:r>
          </a:p>
          <a:p>
            <a:pPr marL="0" indent="0">
              <a:buNone/>
            </a:pPr>
            <a:r>
              <a:rPr lang="en-US" b="1" i="1" dirty="0">
                <a:solidFill>
                  <a:schemeClr val="tx1"/>
                </a:solidFill>
                <a:latin typeface="+mn-lt"/>
                <a:ea typeface="+mn-ea"/>
                <a:cs typeface="+mn-cs"/>
              </a:rPr>
              <a:t>“I think at the start, for most of them this is a new idea, you know, and so you have to introduce it to them, you have to give them </a:t>
            </a:r>
            <a:r>
              <a:rPr lang="en-US" b="1" i="1" u="sng" dirty="0">
                <a:solidFill>
                  <a:schemeClr val="tx1"/>
                </a:solidFill>
                <a:latin typeface="+mn-lt"/>
                <a:ea typeface="+mn-ea"/>
                <a:cs typeface="+mn-cs"/>
              </a:rPr>
              <a:t>permission</a:t>
            </a:r>
            <a:r>
              <a:rPr lang="en-US" b="1" i="1" dirty="0">
                <a:solidFill>
                  <a:schemeClr val="tx1"/>
                </a:solidFill>
                <a:latin typeface="+mn-lt"/>
                <a:ea typeface="+mn-ea"/>
                <a:cs typeface="+mn-cs"/>
              </a:rPr>
              <a:t> to do it...you have to, in a sense, tell them this is what we do here.” (Education, PL)</a:t>
            </a:r>
          </a:p>
          <a:p>
            <a:endParaRPr lang="en-US" i="1" dirty="0">
              <a:solidFill>
                <a:schemeClr val="tx1"/>
              </a:solidFill>
              <a:latin typeface="+mn-lt"/>
              <a:ea typeface="+mn-ea"/>
              <a:cs typeface="+mn-cs"/>
            </a:endParaRPr>
          </a:p>
          <a:p>
            <a:pPr marL="0" indent="0">
              <a:buNone/>
            </a:pPr>
            <a:endParaRPr lang="en-US" i="1" dirty="0">
              <a:solidFill>
                <a:schemeClr val="tx1"/>
              </a:solidFill>
              <a:latin typeface="+mn-lt"/>
              <a:ea typeface="+mn-ea"/>
              <a:cs typeface="+mn-cs"/>
            </a:endParaRPr>
          </a:p>
          <a:p>
            <a:pPr marL="0" indent="0">
              <a:buNone/>
            </a:pPr>
            <a:r>
              <a:rPr lang="en-US" dirty="0">
                <a:solidFill>
                  <a:schemeClr val="tx1"/>
                </a:solidFill>
                <a:latin typeface="+mn-lt"/>
                <a:ea typeface="+mn-ea"/>
                <a:cs typeface="+mn-cs"/>
              </a:rPr>
              <a:t>Critical thinking level and ability:</a:t>
            </a:r>
            <a:r>
              <a:rPr lang="en-US" i="1" dirty="0">
                <a:solidFill>
                  <a:schemeClr val="tx1"/>
                </a:solidFill>
                <a:latin typeface="+mn-lt"/>
                <a:ea typeface="+mn-ea"/>
                <a:cs typeface="+mn-cs"/>
              </a:rPr>
              <a:t> </a:t>
            </a:r>
          </a:p>
          <a:p>
            <a:pPr marL="0" indent="0">
              <a:buNone/>
            </a:pPr>
            <a:r>
              <a:rPr lang="en-US" b="1" i="1" dirty="0">
                <a:solidFill>
                  <a:schemeClr val="tx1"/>
                </a:solidFill>
                <a:latin typeface="+mn-lt"/>
                <a:ea typeface="+mn-ea"/>
                <a:cs typeface="+mn-cs"/>
              </a:rPr>
              <a:t>“[In terms of critical thinking] I mean, to be honest, on average our </a:t>
            </a:r>
            <a:r>
              <a:rPr lang="en-US" b="1" i="1" dirty="0" err="1">
                <a:solidFill>
                  <a:schemeClr val="tx1"/>
                </a:solidFill>
                <a:latin typeface="+mn-lt"/>
                <a:ea typeface="+mn-ea"/>
                <a:cs typeface="+mn-cs"/>
              </a:rPr>
              <a:t>honours</a:t>
            </a:r>
            <a:r>
              <a:rPr lang="en-US" b="1" i="1" dirty="0">
                <a:solidFill>
                  <a:schemeClr val="tx1"/>
                </a:solidFill>
                <a:latin typeface="+mn-lt"/>
                <a:ea typeface="+mn-ea"/>
                <a:cs typeface="+mn-cs"/>
              </a:rPr>
              <a:t> students are better than our masters students” (Politics, PL)</a:t>
            </a:r>
          </a:p>
          <a:p>
            <a:endParaRPr lang="en-US" i="1" dirty="0">
              <a:solidFill>
                <a:schemeClr val="tx1"/>
              </a:solidFill>
              <a:latin typeface="+mn-lt"/>
              <a:ea typeface="+mn-ea"/>
              <a:cs typeface="+mn-cs"/>
            </a:endParaRPr>
          </a:p>
        </p:txBody>
      </p:sp>
    </p:spTree>
    <p:extLst>
      <p:ext uri="{BB962C8B-B14F-4D97-AF65-F5344CB8AC3E}">
        <p14:creationId xmlns:p14="http://schemas.microsoft.com/office/powerpoint/2010/main" val="55588702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171074" y="1396686"/>
            <a:ext cx="3240506" cy="4064628"/>
          </a:xfrm>
          <a:prstGeom prst="rect">
            <a:avLst/>
          </a:prstGeom>
        </p:spPr>
        <p:txBody>
          <a:bodyPr vert="horz" lIns="91440" tIns="45720" rIns="91440" bIns="45720" rtlCol="0" anchor="ctr">
            <a:normAutofit/>
          </a:bodyPr>
          <a:lstStyle/>
          <a:p>
            <a:r>
              <a:rPr lang="en-US" kern="1200">
                <a:solidFill>
                  <a:srgbClr val="FFFFFF"/>
                </a:solidFill>
                <a:latin typeface="+mj-lt"/>
                <a:ea typeface="+mj-ea"/>
                <a:cs typeface="+mj-cs"/>
              </a:rPr>
              <a:t>Staff Interviews</a:t>
            </a:r>
            <a:br>
              <a:rPr lang="en-US"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Content Placeholder 2"/>
          <p:cNvSpPr>
            <a:spLocks noGrp="1"/>
          </p:cNvSpPr>
          <p:nvPr>
            <p:ph idx="1"/>
          </p:nvPr>
        </p:nvSpPr>
        <p:spPr>
          <a:xfrm>
            <a:off x="5231220" y="1541721"/>
            <a:ext cx="6471592" cy="4444409"/>
          </a:xfrm>
          <a:prstGeom prst="rect">
            <a:avLst/>
          </a:prstGeom>
        </p:spPr>
        <p:txBody>
          <a:bodyPr vert="horz" lIns="91440" tIns="45720" rIns="91440" bIns="45720" rtlCol="0">
            <a:normAutofit/>
          </a:bodyPr>
          <a:lstStyle/>
          <a:p>
            <a:endParaRPr lang="en-US" sz="1500" b="1" i="1" dirty="0">
              <a:solidFill>
                <a:schemeClr val="tx1"/>
              </a:solidFill>
              <a:latin typeface="+mn-lt"/>
              <a:ea typeface="+mn-ea"/>
              <a:cs typeface="+mn-cs"/>
            </a:endParaRPr>
          </a:p>
          <a:p>
            <a:pPr marL="0" indent="0">
              <a:buNone/>
            </a:pPr>
            <a:r>
              <a:rPr lang="en-US" sz="1500" b="1" dirty="0">
                <a:solidFill>
                  <a:schemeClr val="tx1"/>
                </a:solidFill>
                <a:latin typeface="+mn-lt"/>
                <a:ea typeface="+mn-ea"/>
                <a:cs typeface="+mn-cs"/>
              </a:rPr>
              <a:t>Role of </a:t>
            </a:r>
            <a:r>
              <a:rPr lang="en-US" sz="1500" b="1" dirty="0" err="1">
                <a:solidFill>
                  <a:schemeClr val="tx1"/>
                </a:solidFill>
                <a:latin typeface="+mn-lt"/>
                <a:ea typeface="+mn-ea"/>
                <a:cs typeface="+mn-cs"/>
              </a:rPr>
              <a:t>programme</a:t>
            </a:r>
            <a:r>
              <a:rPr lang="en-US" sz="1500" b="1" dirty="0">
                <a:solidFill>
                  <a:schemeClr val="tx1"/>
                </a:solidFill>
                <a:latin typeface="+mn-lt"/>
                <a:ea typeface="+mn-ea"/>
                <a:cs typeface="+mn-cs"/>
              </a:rPr>
              <a:t> in developing criticality</a:t>
            </a:r>
            <a:r>
              <a:rPr lang="en-US" sz="1500" b="1" i="1" dirty="0">
                <a:solidFill>
                  <a:schemeClr val="tx1"/>
                </a:solidFill>
                <a:latin typeface="+mn-lt"/>
                <a:ea typeface="+mn-ea"/>
                <a:cs typeface="+mn-cs"/>
              </a:rPr>
              <a:t>:</a:t>
            </a:r>
          </a:p>
          <a:p>
            <a:endParaRPr lang="en-US" sz="1500" b="1" i="1" dirty="0">
              <a:solidFill>
                <a:schemeClr val="tx1"/>
              </a:solidFill>
              <a:latin typeface="+mn-lt"/>
              <a:ea typeface="+mn-ea"/>
              <a:cs typeface="+mn-cs"/>
            </a:endParaRPr>
          </a:p>
          <a:p>
            <a:pPr marL="0" indent="0">
              <a:buNone/>
            </a:pPr>
            <a:r>
              <a:rPr lang="en-US" sz="1600" b="1" i="1" dirty="0">
                <a:solidFill>
                  <a:schemeClr val="tx1"/>
                </a:solidFill>
                <a:latin typeface="+mn-lt"/>
                <a:ea typeface="+mn-ea"/>
                <a:cs typeface="+mn-cs"/>
              </a:rPr>
              <a:t>“</a:t>
            </a:r>
            <a:r>
              <a:rPr lang="en-US" sz="1600" i="1" dirty="0">
                <a:solidFill>
                  <a:schemeClr val="tx1"/>
                </a:solidFill>
                <a:latin typeface="+mn-lt"/>
                <a:ea typeface="+mn-ea"/>
                <a:cs typeface="+mn-cs"/>
              </a:rPr>
              <a:t>There is a </a:t>
            </a:r>
            <a:r>
              <a:rPr lang="en-US" sz="1600" b="1" i="1" dirty="0">
                <a:solidFill>
                  <a:schemeClr val="tx1"/>
                </a:solidFill>
                <a:latin typeface="+mn-lt"/>
                <a:ea typeface="+mn-ea"/>
                <a:cs typeface="+mn-cs"/>
              </a:rPr>
              <a:t>sort of vocational aim</a:t>
            </a:r>
            <a:r>
              <a:rPr lang="en-US" sz="1600" i="1" dirty="0">
                <a:solidFill>
                  <a:schemeClr val="tx1"/>
                </a:solidFill>
                <a:latin typeface="+mn-lt"/>
                <a:ea typeface="+mn-ea"/>
                <a:cs typeface="+mn-cs"/>
              </a:rPr>
              <a:t> driving behind the course...so we're anticipating that they are going to be going to be working somewhere in an inter-governmental </a:t>
            </a:r>
            <a:r>
              <a:rPr lang="en-US" sz="1600" i="1" dirty="0" err="1">
                <a:solidFill>
                  <a:schemeClr val="tx1"/>
                </a:solidFill>
                <a:latin typeface="+mn-lt"/>
                <a:ea typeface="+mn-ea"/>
                <a:cs typeface="+mn-cs"/>
              </a:rPr>
              <a:t>organisation</a:t>
            </a:r>
            <a:r>
              <a:rPr lang="en-US" sz="1600" i="1" dirty="0">
                <a:solidFill>
                  <a:schemeClr val="tx1"/>
                </a:solidFill>
                <a:latin typeface="+mn-lt"/>
                <a:ea typeface="+mn-ea"/>
                <a:cs typeface="+mn-cs"/>
              </a:rPr>
              <a:t> or a ministry of education or local authority or somewhere like that. So you know I think there's a very clear idea going through the </a:t>
            </a:r>
            <a:r>
              <a:rPr lang="en-US" sz="1600" i="1" dirty="0" err="1">
                <a:solidFill>
                  <a:schemeClr val="tx1"/>
                </a:solidFill>
                <a:latin typeface="+mn-lt"/>
                <a:ea typeface="+mn-ea"/>
                <a:cs typeface="+mn-cs"/>
              </a:rPr>
              <a:t>programme</a:t>
            </a:r>
            <a:r>
              <a:rPr lang="en-US" sz="1600" i="1" dirty="0">
                <a:solidFill>
                  <a:schemeClr val="tx1"/>
                </a:solidFill>
                <a:latin typeface="+mn-lt"/>
                <a:ea typeface="+mn-ea"/>
                <a:cs typeface="+mn-cs"/>
              </a:rPr>
              <a:t> that…</a:t>
            </a:r>
            <a:r>
              <a:rPr lang="en-US" sz="1600" b="1" i="1" dirty="0">
                <a:solidFill>
                  <a:schemeClr val="tx1"/>
                </a:solidFill>
                <a:latin typeface="+mn-lt"/>
                <a:ea typeface="+mn-ea"/>
                <a:cs typeface="+mn-cs"/>
              </a:rPr>
              <a:t>they're </a:t>
            </a:r>
            <a:r>
              <a:rPr lang="en-US" sz="1600" b="1" i="1" dirty="0" err="1">
                <a:solidFill>
                  <a:schemeClr val="tx1"/>
                </a:solidFill>
                <a:latin typeface="+mn-lt"/>
                <a:ea typeface="+mn-ea"/>
                <a:cs typeface="+mn-cs"/>
              </a:rPr>
              <a:t>gonna</a:t>
            </a:r>
            <a:r>
              <a:rPr lang="en-US" sz="1600" b="1" i="1" dirty="0">
                <a:solidFill>
                  <a:schemeClr val="tx1"/>
                </a:solidFill>
                <a:latin typeface="+mn-lt"/>
                <a:ea typeface="+mn-ea"/>
                <a:cs typeface="+mn-cs"/>
              </a:rPr>
              <a:t> be applying these reasoning powers and these sort of analytical skills </a:t>
            </a:r>
            <a:r>
              <a:rPr lang="en-US" sz="1600" i="1" dirty="0">
                <a:solidFill>
                  <a:schemeClr val="tx1"/>
                </a:solidFill>
                <a:latin typeface="+mn-lt"/>
                <a:ea typeface="+mn-ea"/>
                <a:cs typeface="+mn-cs"/>
              </a:rPr>
              <a:t>to some sort of a decision or a policy debate in the future which will have genuine implications”. (Social Science, PL)</a:t>
            </a:r>
          </a:p>
          <a:p>
            <a:endParaRPr lang="en-US" sz="1500" i="1" dirty="0">
              <a:solidFill>
                <a:schemeClr val="tx1"/>
              </a:solidFill>
              <a:latin typeface="+mn-lt"/>
              <a:ea typeface="+mn-ea"/>
              <a:cs typeface="+mn-cs"/>
            </a:endParaRPr>
          </a:p>
          <a:p>
            <a:pPr lvl="2"/>
            <a:endParaRPr lang="en-US" sz="1500" i="1" dirty="0"/>
          </a:p>
        </p:txBody>
      </p:sp>
    </p:spTree>
    <p:extLst>
      <p:ext uri="{BB962C8B-B14F-4D97-AF65-F5344CB8AC3E}">
        <p14:creationId xmlns:p14="http://schemas.microsoft.com/office/powerpoint/2010/main" val="35211410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686834" y="591344"/>
            <a:ext cx="3200400" cy="5585619"/>
          </a:xfrm>
          <a:prstGeom prst="rect">
            <a:avLst/>
          </a:prstGeom>
        </p:spPr>
        <p:txBody>
          <a:bodyPr vert="horz" lIns="91440" tIns="45720" rIns="91440" bIns="45720" rtlCol="0" anchor="ctr">
            <a:normAutofit/>
          </a:bodyPr>
          <a:lstStyle/>
          <a:p>
            <a:r>
              <a:rPr lang="en-US" kern="1200">
                <a:solidFill>
                  <a:srgbClr val="FFFFFF"/>
                </a:solidFill>
                <a:latin typeface="+mj-lt"/>
                <a:ea typeface="+mj-ea"/>
                <a:cs typeface="+mj-cs"/>
              </a:rPr>
              <a:t>Staff Interviews</a:t>
            </a:r>
            <a:br>
              <a:rPr lang="en-US" kern="1200">
                <a:solidFill>
                  <a:srgbClr val="FFFFFF"/>
                </a:solidFill>
                <a:latin typeface="+mj-lt"/>
                <a:ea typeface="+mj-ea"/>
                <a:cs typeface="+mj-cs"/>
              </a:rPr>
            </a:br>
            <a:endParaRPr lang="en-US" kern="1200">
              <a:solidFill>
                <a:srgbClr val="FFFFFF"/>
              </a:solidFill>
              <a:latin typeface="+mj-lt"/>
              <a:ea typeface="+mj-ea"/>
              <a:cs typeface="+mj-cs"/>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Content Placeholder 2"/>
          <p:cNvSpPr>
            <a:spLocks noGrp="1"/>
          </p:cNvSpPr>
          <p:nvPr>
            <p:ph idx="1"/>
          </p:nvPr>
        </p:nvSpPr>
        <p:spPr>
          <a:xfrm>
            <a:off x="4447308" y="591344"/>
            <a:ext cx="6906491" cy="5585619"/>
          </a:xfrm>
          <a:prstGeom prst="rect">
            <a:avLst/>
          </a:prstGeom>
        </p:spPr>
        <p:txBody>
          <a:bodyPr vert="horz" lIns="91440" tIns="45720" rIns="91440" bIns="45720" rtlCol="0" anchor="ctr">
            <a:normAutofit/>
          </a:bodyPr>
          <a:lstStyle/>
          <a:p>
            <a:endParaRPr lang="en-US" b="1" i="1" dirty="0">
              <a:solidFill>
                <a:schemeClr val="tx1"/>
              </a:solidFill>
              <a:latin typeface="+mn-lt"/>
              <a:ea typeface="+mn-ea"/>
              <a:cs typeface="+mn-cs"/>
            </a:endParaRPr>
          </a:p>
          <a:p>
            <a:pPr marL="0" indent="0">
              <a:buNone/>
            </a:pPr>
            <a:r>
              <a:rPr lang="en-US" b="1" dirty="0">
                <a:solidFill>
                  <a:schemeClr val="tx1"/>
                </a:solidFill>
                <a:latin typeface="+mn-lt"/>
                <a:ea typeface="+mn-ea"/>
                <a:cs typeface="+mn-cs"/>
              </a:rPr>
              <a:t>Role of </a:t>
            </a:r>
            <a:r>
              <a:rPr lang="en-US" b="1" dirty="0" err="1">
                <a:solidFill>
                  <a:schemeClr val="tx1"/>
                </a:solidFill>
                <a:latin typeface="+mn-lt"/>
                <a:ea typeface="+mn-ea"/>
                <a:cs typeface="+mn-cs"/>
              </a:rPr>
              <a:t>programme</a:t>
            </a:r>
            <a:r>
              <a:rPr lang="en-US" b="1" dirty="0">
                <a:solidFill>
                  <a:schemeClr val="tx1"/>
                </a:solidFill>
                <a:latin typeface="+mn-lt"/>
                <a:ea typeface="+mn-ea"/>
                <a:cs typeface="+mn-cs"/>
              </a:rPr>
              <a:t> in developing criticality</a:t>
            </a:r>
            <a:r>
              <a:rPr lang="en-US" b="1" i="1" dirty="0">
                <a:solidFill>
                  <a:schemeClr val="tx1"/>
                </a:solidFill>
                <a:latin typeface="+mn-lt"/>
                <a:ea typeface="+mn-ea"/>
                <a:cs typeface="+mn-cs"/>
              </a:rPr>
              <a:t>:</a:t>
            </a:r>
          </a:p>
          <a:p>
            <a:endParaRPr lang="en-US" b="1" i="1" dirty="0">
              <a:solidFill>
                <a:schemeClr val="tx1"/>
              </a:solidFill>
              <a:latin typeface="+mn-lt"/>
              <a:ea typeface="+mn-ea"/>
              <a:cs typeface="+mn-cs"/>
            </a:endParaRPr>
          </a:p>
          <a:p>
            <a:pPr marL="0" indent="0">
              <a:buNone/>
            </a:pPr>
            <a:r>
              <a:rPr lang="en-US" i="1" dirty="0">
                <a:solidFill>
                  <a:schemeClr val="tx1"/>
                </a:solidFill>
                <a:latin typeface="+mn-lt"/>
                <a:ea typeface="+mn-ea"/>
                <a:cs typeface="+mn-cs"/>
              </a:rPr>
              <a:t>“I mean that's the idea...that is precisely my interpretation...I mean critical thinking, as I said, in terms of literature is quite narrow but is more aiming to be able to link that to…how they do work or how they consume media, how they act as citizens or...activists or whatever…… </a:t>
            </a:r>
            <a:r>
              <a:rPr lang="en-US" b="1" i="1" u="sng" dirty="0">
                <a:solidFill>
                  <a:schemeClr val="tx1"/>
                </a:solidFill>
                <a:latin typeface="+mn-lt"/>
                <a:ea typeface="+mn-ea"/>
                <a:cs typeface="+mn-cs"/>
              </a:rPr>
              <a:t>I feel like I'm developing their hardware, software changes all the time</a:t>
            </a:r>
            <a:r>
              <a:rPr lang="en-US" i="1" dirty="0">
                <a:solidFill>
                  <a:schemeClr val="tx1"/>
                </a:solidFill>
                <a:latin typeface="+mn-lt"/>
                <a:ea typeface="+mn-ea"/>
                <a:cs typeface="+mn-cs"/>
              </a:rPr>
              <a:t>, they can learn the software on the job, but I'm developing their hardware and you know </a:t>
            </a:r>
            <a:r>
              <a:rPr lang="en-US" b="1" i="1" u="sng" dirty="0">
                <a:solidFill>
                  <a:schemeClr val="tx1"/>
                </a:solidFill>
                <a:latin typeface="+mn-lt"/>
                <a:ea typeface="+mn-ea"/>
                <a:cs typeface="+mn-cs"/>
              </a:rPr>
              <a:t>if I do a job on developing their hardware that's going to serve them for lifetime</a:t>
            </a:r>
            <a:r>
              <a:rPr lang="en-US" b="1" i="1" dirty="0">
                <a:solidFill>
                  <a:schemeClr val="tx1"/>
                </a:solidFill>
                <a:latin typeface="+mn-lt"/>
                <a:ea typeface="+mn-ea"/>
                <a:cs typeface="+mn-cs"/>
              </a:rPr>
              <a:t>.</a:t>
            </a:r>
            <a:r>
              <a:rPr lang="en-US" i="1" dirty="0">
                <a:solidFill>
                  <a:schemeClr val="tx1"/>
                </a:solidFill>
                <a:latin typeface="+mn-lt"/>
                <a:ea typeface="+mn-ea"/>
                <a:cs typeface="+mn-cs"/>
              </a:rPr>
              <a:t>..” (Politics, PL)</a:t>
            </a:r>
          </a:p>
          <a:p>
            <a:endParaRPr lang="en-US" b="1" i="1" dirty="0">
              <a:solidFill>
                <a:schemeClr val="tx1"/>
              </a:solidFill>
              <a:latin typeface="+mn-lt"/>
              <a:ea typeface="+mn-ea"/>
              <a:cs typeface="+mn-cs"/>
            </a:endParaRPr>
          </a:p>
          <a:p>
            <a:endParaRPr lang="en-US" i="1" dirty="0">
              <a:solidFill>
                <a:schemeClr val="tx1"/>
              </a:solidFill>
              <a:latin typeface="+mn-lt"/>
              <a:ea typeface="+mn-ea"/>
              <a:cs typeface="+mn-cs"/>
            </a:endParaRPr>
          </a:p>
        </p:txBody>
      </p:sp>
    </p:spTree>
    <p:extLst>
      <p:ext uri="{BB962C8B-B14F-4D97-AF65-F5344CB8AC3E}">
        <p14:creationId xmlns:p14="http://schemas.microsoft.com/office/powerpoint/2010/main" val="3382003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838200" y="365125"/>
            <a:ext cx="5558489" cy="1325563"/>
          </a:xfrm>
          <a:prstGeom prst="rect">
            <a:avLst/>
          </a:prstGeom>
        </p:spPr>
        <p:txBody>
          <a:bodyPr vert="horz" lIns="91440" tIns="45720" rIns="91440" bIns="45720" rtlCol="0" anchor="ctr">
            <a:normAutofit/>
          </a:bodyPr>
          <a:lstStyle/>
          <a:p>
            <a:r>
              <a:rPr lang="en-US" kern="1200">
                <a:solidFill>
                  <a:schemeClr val="tx1"/>
                </a:solidFill>
                <a:latin typeface="+mj-lt"/>
                <a:ea typeface="+mj-ea"/>
                <a:cs typeface="+mj-cs"/>
              </a:rPr>
              <a:t>Staff Interviews</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Content Placeholder 2"/>
          <p:cNvSpPr>
            <a:spLocks noGrp="1"/>
          </p:cNvSpPr>
          <p:nvPr>
            <p:ph idx="1"/>
          </p:nvPr>
        </p:nvSpPr>
        <p:spPr>
          <a:xfrm>
            <a:off x="838200" y="1825625"/>
            <a:ext cx="5558489" cy="4351338"/>
          </a:xfrm>
          <a:prstGeom prst="rect">
            <a:avLst/>
          </a:prstGeom>
        </p:spPr>
        <p:txBody>
          <a:bodyPr vert="horz" lIns="91440" tIns="45720" rIns="91440" bIns="45720" rtlCol="0">
            <a:normAutofit/>
          </a:bodyPr>
          <a:lstStyle/>
          <a:p>
            <a:endParaRPr lang="en-US" b="1" i="1" dirty="0">
              <a:solidFill>
                <a:schemeClr val="tx1"/>
              </a:solidFill>
              <a:latin typeface="+mn-lt"/>
              <a:ea typeface="+mn-ea"/>
              <a:cs typeface="+mn-cs"/>
            </a:endParaRPr>
          </a:p>
          <a:p>
            <a:pPr marL="0" indent="0">
              <a:buNone/>
            </a:pPr>
            <a:r>
              <a:rPr lang="en-US" b="1" dirty="0">
                <a:solidFill>
                  <a:schemeClr val="tx1"/>
                </a:solidFill>
                <a:latin typeface="+mn-lt"/>
                <a:ea typeface="+mn-ea"/>
                <a:cs typeface="+mn-cs"/>
              </a:rPr>
              <a:t>Role of </a:t>
            </a:r>
            <a:r>
              <a:rPr lang="en-US" b="1" dirty="0" err="1">
                <a:solidFill>
                  <a:schemeClr val="tx1"/>
                </a:solidFill>
                <a:latin typeface="+mn-lt"/>
                <a:ea typeface="+mn-ea"/>
                <a:cs typeface="+mn-cs"/>
              </a:rPr>
              <a:t>programme</a:t>
            </a:r>
            <a:r>
              <a:rPr lang="en-US" b="1" dirty="0">
                <a:solidFill>
                  <a:schemeClr val="tx1"/>
                </a:solidFill>
                <a:latin typeface="+mn-lt"/>
                <a:ea typeface="+mn-ea"/>
                <a:cs typeface="+mn-cs"/>
              </a:rPr>
              <a:t> in developing criticality</a:t>
            </a:r>
            <a:r>
              <a:rPr lang="en-US" b="1" i="1" dirty="0">
                <a:solidFill>
                  <a:schemeClr val="tx1"/>
                </a:solidFill>
                <a:latin typeface="+mn-lt"/>
                <a:ea typeface="+mn-ea"/>
                <a:cs typeface="+mn-cs"/>
              </a:rPr>
              <a:t>:</a:t>
            </a:r>
          </a:p>
          <a:p>
            <a:pPr marL="0"/>
            <a:endParaRPr lang="en-US" i="1" dirty="0">
              <a:solidFill>
                <a:schemeClr val="tx1"/>
              </a:solidFill>
              <a:latin typeface="+mn-lt"/>
              <a:ea typeface="+mn-ea"/>
              <a:cs typeface="+mn-cs"/>
            </a:endParaRPr>
          </a:p>
          <a:p>
            <a:pPr marL="0" indent="0">
              <a:buNone/>
            </a:pPr>
            <a:r>
              <a:rPr lang="en-US" b="0" i="1" dirty="0">
                <a:solidFill>
                  <a:schemeClr val="tx1"/>
                </a:solidFill>
                <a:latin typeface="+mn-lt"/>
                <a:ea typeface="+mn-ea"/>
                <a:cs typeface="+mn-cs"/>
              </a:rPr>
              <a:t>“[I feel] </a:t>
            </a:r>
            <a:r>
              <a:rPr lang="en-US" b="1" i="1" dirty="0">
                <a:solidFill>
                  <a:schemeClr val="tx1"/>
                </a:solidFill>
                <a:latin typeface="+mn-lt"/>
                <a:ea typeface="+mn-ea"/>
                <a:cs typeface="+mn-cs"/>
              </a:rPr>
              <a:t>higher education should give you</a:t>
            </a:r>
            <a:r>
              <a:rPr lang="en-US" b="0" i="1" dirty="0">
                <a:solidFill>
                  <a:schemeClr val="tx1"/>
                </a:solidFill>
                <a:latin typeface="+mn-lt"/>
                <a:ea typeface="+mn-ea"/>
                <a:cs typeface="+mn-cs"/>
              </a:rPr>
              <a:t>...I mean if you do a very vocational course, masters degree in accountancy, you tend to get the functional criticality, you know, </a:t>
            </a:r>
            <a:r>
              <a:rPr lang="en-US" b="1" i="1" dirty="0">
                <a:solidFill>
                  <a:schemeClr val="tx1"/>
                </a:solidFill>
                <a:latin typeface="+mn-lt"/>
                <a:ea typeface="+mn-ea"/>
                <a:cs typeface="+mn-cs"/>
              </a:rPr>
              <a:t>but I think what we should be doing in this field [education] is that broader values orientated, philosophical, political orientated criticality”. </a:t>
            </a:r>
            <a:r>
              <a:rPr lang="en-US" b="0" i="1" dirty="0">
                <a:solidFill>
                  <a:schemeClr val="tx1"/>
                </a:solidFill>
                <a:latin typeface="+mn-lt"/>
                <a:ea typeface="+mn-ea"/>
                <a:cs typeface="+mn-cs"/>
              </a:rPr>
              <a:t>(</a:t>
            </a:r>
            <a:r>
              <a:rPr lang="en-US" i="1" dirty="0">
                <a:solidFill>
                  <a:schemeClr val="tx1"/>
                </a:solidFill>
                <a:latin typeface="+mn-lt"/>
                <a:ea typeface="+mn-ea"/>
                <a:cs typeface="+mn-cs"/>
              </a:rPr>
              <a:t>Education, PL</a:t>
            </a:r>
            <a:r>
              <a:rPr lang="en-US" b="0" i="1" dirty="0">
                <a:solidFill>
                  <a:schemeClr val="tx1"/>
                </a:solidFill>
                <a:latin typeface="+mn-lt"/>
                <a:ea typeface="+mn-ea"/>
                <a:cs typeface="+mn-cs"/>
              </a:rPr>
              <a:t>)</a:t>
            </a:r>
          </a:p>
          <a:p>
            <a:pPr lvl="2"/>
            <a:endParaRPr lang="en-US" i="1"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64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wipe(down)">
                                      <p:cBhvr>
                                        <p:cTn id="14"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69B62E0-6585-40C0-82E8-E1B4497E2DEF}"/>
              </a:ext>
            </a:extLst>
          </p:cNvPr>
          <p:cNvSpPr>
            <a:spLocks noGrp="1"/>
          </p:cNvSpPr>
          <p:nvPr>
            <p:ph type="title"/>
          </p:nvPr>
        </p:nvSpPr>
        <p:spPr>
          <a:xfrm>
            <a:off x="838200" y="1412488"/>
            <a:ext cx="2899189" cy="4363844"/>
          </a:xfrm>
        </p:spPr>
        <p:txBody>
          <a:bodyPr anchor="t">
            <a:normAutofit/>
          </a:bodyPr>
          <a:lstStyle/>
          <a:p>
            <a:r>
              <a:rPr lang="en-GB" sz="4000">
                <a:solidFill>
                  <a:srgbClr val="FFFFFF"/>
                </a:solidFill>
              </a:rPr>
              <a:t>Summary</a:t>
            </a:r>
          </a:p>
        </p:txBody>
      </p:sp>
      <p:sp>
        <p:nvSpPr>
          <p:cNvPr id="5" name="Content Placeholder 4">
            <a:extLst>
              <a:ext uri="{FF2B5EF4-FFF2-40B4-BE49-F238E27FC236}">
                <a16:creationId xmlns:a16="http://schemas.microsoft.com/office/drawing/2014/main" id="{715338AB-C527-4437-B406-9722E545839D}"/>
              </a:ext>
            </a:extLst>
          </p:cNvPr>
          <p:cNvSpPr>
            <a:spLocks noGrp="1"/>
          </p:cNvSpPr>
          <p:nvPr>
            <p:ph sz="half" idx="1"/>
          </p:nvPr>
        </p:nvSpPr>
        <p:spPr>
          <a:xfrm>
            <a:off x="4380855" y="1412489"/>
            <a:ext cx="3427283" cy="4363844"/>
          </a:xfrm>
        </p:spPr>
        <p:txBody>
          <a:bodyPr>
            <a:normAutofit/>
          </a:bodyPr>
          <a:lstStyle/>
          <a:p>
            <a:pPr marL="0" indent="0">
              <a:buNone/>
            </a:pPr>
            <a:r>
              <a:rPr lang="en-GB" sz="1900" u="sng"/>
              <a:t>Students</a:t>
            </a:r>
          </a:p>
          <a:p>
            <a:pPr marL="0" indent="0">
              <a:buNone/>
            </a:pPr>
            <a:endParaRPr lang="en-GB" sz="1900"/>
          </a:p>
          <a:p>
            <a:r>
              <a:rPr lang="en-GB" sz="1900"/>
              <a:t>Variety of conceptions, micro-macro in scope and comprehension</a:t>
            </a:r>
          </a:p>
          <a:p>
            <a:r>
              <a:rPr lang="en-GB" sz="1900"/>
              <a:t>Role of dialogue</a:t>
            </a:r>
          </a:p>
          <a:p>
            <a:r>
              <a:rPr lang="en-GB" sz="1900"/>
              <a:t>Engagement with contexts of difference</a:t>
            </a:r>
          </a:p>
          <a:p>
            <a:r>
              <a:rPr lang="en-GB" sz="1900"/>
              <a:t>Academic literacies – threshold/developmental</a:t>
            </a:r>
          </a:p>
          <a:p>
            <a:r>
              <a:rPr lang="en-GB" sz="1900"/>
              <a:t>Operating at differing levels of criticality and within three domains to varying degrees</a:t>
            </a:r>
          </a:p>
          <a:p>
            <a:pPr marL="0" indent="0">
              <a:buNone/>
            </a:pPr>
            <a:endParaRPr lang="en-GB" sz="190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D175484B-ED6B-46FB-80D4-7B1090337220}"/>
              </a:ext>
            </a:extLst>
          </p:cNvPr>
          <p:cNvSpPr>
            <a:spLocks noGrp="1"/>
          </p:cNvSpPr>
          <p:nvPr>
            <p:ph sz="half" idx="2"/>
          </p:nvPr>
        </p:nvSpPr>
        <p:spPr>
          <a:xfrm>
            <a:off x="8451604" y="1412489"/>
            <a:ext cx="3197701" cy="4363844"/>
          </a:xfrm>
        </p:spPr>
        <p:txBody>
          <a:bodyPr>
            <a:normAutofit/>
          </a:bodyPr>
          <a:lstStyle/>
          <a:p>
            <a:pPr marL="0" indent="0">
              <a:buNone/>
            </a:pPr>
            <a:r>
              <a:rPr lang="en-GB" sz="2000" u="sng"/>
              <a:t>Academic Staff</a:t>
            </a:r>
          </a:p>
          <a:p>
            <a:pPr marL="0" indent="0">
              <a:buNone/>
            </a:pPr>
            <a:endParaRPr lang="en-GB" sz="2000"/>
          </a:p>
          <a:p>
            <a:r>
              <a:rPr lang="en-GB" sz="2000"/>
              <a:t>Explicitness</a:t>
            </a:r>
          </a:p>
          <a:p>
            <a:r>
              <a:rPr lang="en-GB" sz="2000"/>
              <a:t>Giving ‘permission’</a:t>
            </a:r>
          </a:p>
          <a:p>
            <a:r>
              <a:rPr lang="en-GB" sz="2000"/>
              <a:t>Challenge</a:t>
            </a:r>
          </a:p>
          <a:p>
            <a:r>
              <a:rPr lang="en-GB" sz="2000"/>
              <a:t>Modelling</a:t>
            </a:r>
          </a:p>
          <a:p>
            <a:r>
              <a:rPr lang="en-GB" sz="2000"/>
              <a:t>Assessment</a:t>
            </a:r>
          </a:p>
          <a:p>
            <a:r>
              <a:rPr lang="en-GB" sz="2000"/>
              <a:t>Enabling Support</a:t>
            </a:r>
          </a:p>
          <a:p>
            <a:r>
              <a:rPr lang="en-GB" sz="2000"/>
              <a:t>Course Aim/Focus</a:t>
            </a:r>
          </a:p>
        </p:txBody>
      </p:sp>
    </p:spTree>
    <p:extLst>
      <p:ext uri="{BB962C8B-B14F-4D97-AF65-F5344CB8AC3E}">
        <p14:creationId xmlns:p14="http://schemas.microsoft.com/office/powerpoint/2010/main" val="3550548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07372-AFAF-417B-BB72-9AAA91C86B86}"/>
              </a:ext>
            </a:extLst>
          </p:cNvPr>
          <p:cNvSpPr>
            <a:spLocks noGrp="1"/>
          </p:cNvSpPr>
          <p:nvPr>
            <p:ph type="title"/>
          </p:nvPr>
        </p:nvSpPr>
        <p:spPr/>
        <p:txBody>
          <a:bodyPr>
            <a:normAutofit fontScale="90000"/>
          </a:bodyPr>
          <a:lstStyle/>
          <a:p>
            <a:r>
              <a:rPr lang="en-GB" dirty="0"/>
              <a:t>Provocation</a:t>
            </a:r>
          </a:p>
        </p:txBody>
      </p:sp>
      <p:sp>
        <p:nvSpPr>
          <p:cNvPr id="3" name="Content Placeholder 2">
            <a:extLst>
              <a:ext uri="{FF2B5EF4-FFF2-40B4-BE49-F238E27FC236}">
                <a16:creationId xmlns:a16="http://schemas.microsoft.com/office/drawing/2014/main" id="{4E57851B-6C7C-4951-99F4-911485A4C84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90F6F5A-8299-4BBB-B5CD-2C13575CD45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45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ECF68B3-10B0-405C-80EC-48AC4400252B}"/>
              </a:ext>
            </a:extLst>
          </p:cNvPr>
          <p:cNvSpPr>
            <a:spLocks noGrp="1"/>
          </p:cNvSpPr>
          <p:nvPr>
            <p:ph type="title"/>
          </p:nvPr>
        </p:nvSpPr>
        <p:spPr>
          <a:xfrm>
            <a:off x="1143000" y="1676400"/>
            <a:ext cx="3810000" cy="3505200"/>
          </a:xfrm>
        </p:spPr>
        <p:txBody>
          <a:bodyPr vert="horz" lIns="91440" tIns="45720" rIns="91440" bIns="45720" rtlCol="0" anchor="t">
            <a:normAutofit/>
          </a:bodyPr>
          <a:lstStyle/>
          <a:p>
            <a:r>
              <a:rPr lang="en-US" sz="4000" kern="1200" dirty="0">
                <a:solidFill>
                  <a:schemeClr val="tx1"/>
                </a:solidFill>
                <a:latin typeface="+mj-lt"/>
                <a:ea typeface="+mj-ea"/>
                <a:cs typeface="+mj-cs"/>
              </a:rPr>
              <a:t>How do, or can, we support criticality development in programmes?</a:t>
            </a:r>
          </a:p>
        </p:txBody>
      </p:sp>
      <p:sp>
        <p:nvSpPr>
          <p:cNvPr id="3" name="Content Placeholder 2">
            <a:extLst>
              <a:ext uri="{FF2B5EF4-FFF2-40B4-BE49-F238E27FC236}">
                <a16:creationId xmlns:a16="http://schemas.microsoft.com/office/drawing/2014/main" id="{15A6D623-0C80-42B5-9F19-4718B68ED5FB}"/>
              </a:ext>
            </a:extLst>
          </p:cNvPr>
          <p:cNvSpPr>
            <a:spLocks noGrp="1"/>
          </p:cNvSpPr>
          <p:nvPr>
            <p:ph idx="1"/>
          </p:nvPr>
        </p:nvSpPr>
        <p:spPr>
          <a:xfrm>
            <a:off x="5181604" y="1676400"/>
            <a:ext cx="5638796" cy="3505200"/>
          </a:xfrm>
        </p:spPr>
        <p:txBody>
          <a:bodyPr vert="horz" lIns="91440" tIns="45720" rIns="91440" bIns="45720" rtlCol="0">
            <a:normAutofit/>
          </a:bodyPr>
          <a:lstStyle/>
          <a:p>
            <a:r>
              <a:rPr lang="en-US" sz="2400" dirty="0">
                <a:solidFill>
                  <a:schemeClr val="tx1">
                    <a:alpha val="55000"/>
                  </a:schemeClr>
                </a:solidFill>
                <a:latin typeface="+mn-lt"/>
                <a:ea typeface="+mn-ea"/>
                <a:cs typeface="+mn-cs"/>
              </a:rPr>
              <a:t>To what extent do existing learning activities within programmes or modules promote student criticality development across Barnett’s three domains – knowledge, self and world?</a:t>
            </a:r>
          </a:p>
          <a:p>
            <a:endParaRPr lang="en-US" sz="2400" dirty="0">
              <a:solidFill>
                <a:schemeClr val="tx1">
                  <a:alpha val="55000"/>
                </a:schemeClr>
              </a:solidFill>
              <a:latin typeface="+mn-lt"/>
              <a:ea typeface="+mn-ea"/>
              <a:cs typeface="+mn-cs"/>
            </a:endParaRPr>
          </a:p>
          <a:p>
            <a:r>
              <a:rPr lang="en-US" sz="2400" dirty="0">
                <a:solidFill>
                  <a:schemeClr val="tx1">
                    <a:alpha val="55000"/>
                  </a:schemeClr>
                </a:solidFill>
                <a:latin typeface="+mn-lt"/>
                <a:ea typeface="+mn-ea"/>
                <a:cs typeface="+mn-cs"/>
              </a:rPr>
              <a:t>What role do staff play in facilitating this in teaching?</a:t>
            </a:r>
          </a:p>
          <a:p>
            <a:endParaRPr lang="en-US" sz="2400" dirty="0">
              <a:solidFill>
                <a:schemeClr val="tx1">
                  <a:alpha val="55000"/>
                </a:schemeClr>
              </a:solidFill>
              <a:latin typeface="+mn-lt"/>
              <a:ea typeface="+mn-ea"/>
              <a:cs typeface="+mn-cs"/>
            </a:endParaRPr>
          </a:p>
          <a:p>
            <a:pPr marL="0"/>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a:p>
            <a:endParaRPr lang="en-US" sz="2400" dirty="0">
              <a:solidFill>
                <a:schemeClr val="tx1">
                  <a:alpha val="55000"/>
                </a:schemeClr>
              </a:solidFill>
              <a:latin typeface="+mn-lt"/>
              <a:ea typeface="+mn-ea"/>
              <a:cs typeface="+mn-cs"/>
            </a:endParaRPr>
          </a:p>
        </p:txBody>
      </p:sp>
    </p:spTree>
    <p:extLst>
      <p:ext uri="{BB962C8B-B14F-4D97-AF65-F5344CB8AC3E}">
        <p14:creationId xmlns:p14="http://schemas.microsoft.com/office/powerpoint/2010/main" val="4226737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3E3F41-9659-4829-AFA0-16ABE8F0C346}"/>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Considerations for Academic Development</a:t>
            </a:r>
          </a:p>
        </p:txBody>
      </p:sp>
      <p:sp>
        <p:nvSpPr>
          <p:cNvPr id="3" name="Content Placeholder 2">
            <a:extLst>
              <a:ext uri="{FF2B5EF4-FFF2-40B4-BE49-F238E27FC236}">
                <a16:creationId xmlns:a16="http://schemas.microsoft.com/office/drawing/2014/main" id="{BE147C81-CF90-47ED-B632-052ABB52888A}"/>
              </a:ext>
            </a:extLst>
          </p:cNvPr>
          <p:cNvSpPr>
            <a:spLocks noGrp="1"/>
          </p:cNvSpPr>
          <p:nvPr>
            <p:ph idx="1"/>
          </p:nvPr>
        </p:nvSpPr>
        <p:spPr>
          <a:xfrm>
            <a:off x="643467" y="1782981"/>
            <a:ext cx="10905066" cy="4393982"/>
          </a:xfrm>
        </p:spPr>
        <p:txBody>
          <a:bodyPr vert="horz" lIns="91440" tIns="45720" rIns="91440" bIns="45720" rtlCol="0">
            <a:normAutofit/>
          </a:bodyPr>
          <a:lstStyle/>
          <a:p>
            <a:pPr marL="0"/>
            <a:endParaRPr kumimoji="0" lang="en-US" sz="2000" b="0" i="0" u="none" strike="noStrike" cap="none" spc="0" normalizeH="0" baseline="0" noProof="0" dirty="0">
              <a:ln>
                <a:noFill/>
              </a:ln>
              <a:solidFill>
                <a:schemeClr val="tx1"/>
              </a:solidFill>
              <a:effectLst/>
              <a:uLnTx/>
              <a:uFillTx/>
              <a:latin typeface="+mn-lt"/>
              <a:ea typeface="+mn-ea"/>
              <a:cs typeface="+mn-cs"/>
            </a:endParaRPr>
          </a:p>
          <a:p>
            <a:pPr marL="0" indent="0">
              <a:buNone/>
            </a:pPr>
            <a:r>
              <a:rPr kumimoji="0" lang="en-US" sz="2400" b="0" i="0" u="none" strike="noStrike" cap="none" spc="0" normalizeH="0" baseline="0" noProof="0" dirty="0">
                <a:ln>
                  <a:noFill/>
                </a:ln>
                <a:solidFill>
                  <a:schemeClr val="tx1"/>
                </a:solidFill>
                <a:effectLst/>
                <a:uLnTx/>
                <a:uFillTx/>
                <a:latin typeface="+mn-lt"/>
                <a:ea typeface="+mn-ea"/>
                <a:cs typeface="+mn-cs"/>
              </a:rPr>
              <a:t>From the findings presented, how can programmes and universities enhance the criticality development of all students (online, international, non-traditional) through the curriculum?</a:t>
            </a:r>
          </a:p>
          <a:p>
            <a:pPr marL="0"/>
            <a:endParaRPr lang="en-US" sz="2000" dirty="0">
              <a:solidFill>
                <a:schemeClr val="tx1"/>
              </a:solidFill>
              <a:latin typeface="+mn-lt"/>
              <a:ea typeface="+mn-ea"/>
              <a:cs typeface="+mn-cs"/>
            </a:endParaRPr>
          </a:p>
          <a:p>
            <a:pPr marL="0"/>
            <a:endParaRPr kumimoji="0" lang="en-US" sz="2000" b="0" i="0" u="none" strike="noStrike" cap="none" spc="0" normalizeH="0" baseline="0" noProof="0" dirty="0">
              <a:ln>
                <a:noFill/>
              </a:ln>
              <a:solidFill>
                <a:schemeClr val="tx1"/>
              </a:solidFill>
              <a:effectLst/>
              <a:uLnTx/>
              <a:uFillTx/>
              <a:latin typeface="+mn-lt"/>
              <a:ea typeface="+mn-ea"/>
              <a:cs typeface="+mn-cs"/>
            </a:endParaRPr>
          </a:p>
          <a:p>
            <a:pPr marL="0" indent="0">
              <a:buNone/>
            </a:pPr>
            <a:r>
              <a:rPr lang="en-US" sz="2000" i="1" dirty="0">
                <a:solidFill>
                  <a:schemeClr val="tx1"/>
                </a:solidFill>
                <a:latin typeface="+mn-lt"/>
                <a:ea typeface="+mn-ea"/>
                <a:cs typeface="+mn-cs"/>
              </a:rPr>
              <a:t>“Only dialogue, which requires critical thinking, is also capable of generating critical thinking. Without dialogue there is no communication, and without communication there can be no true education”</a:t>
            </a:r>
          </a:p>
          <a:p>
            <a:pPr marL="0" indent="0">
              <a:buNone/>
            </a:pPr>
            <a:r>
              <a:rPr lang="en-US" sz="2000" dirty="0">
                <a:solidFill>
                  <a:schemeClr val="tx1"/>
                </a:solidFill>
                <a:latin typeface="+mn-lt"/>
                <a:ea typeface="+mn-ea"/>
                <a:cs typeface="+mn-cs"/>
              </a:rPr>
              <a:t>							(Freire, [1970] 1996: 71-72)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8194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DDB7AF-098F-4C10-873E-C365315FE225}"/>
              </a:ext>
            </a:extLst>
          </p:cNvPr>
          <p:cNvSpPr>
            <a:spLocks noGrp="1"/>
          </p:cNvSpPr>
          <p:nvPr>
            <p:ph idx="1"/>
          </p:nvPr>
        </p:nvSpPr>
        <p:spPr>
          <a:xfrm>
            <a:off x="11430" y="931545"/>
            <a:ext cx="4909634" cy="3497580"/>
          </a:xfrm>
        </p:spPr>
        <p:txBody>
          <a:bodyPr>
            <a:normAutofit/>
          </a:bodyPr>
          <a:lstStyle/>
          <a:p>
            <a:pPr marL="457200" lvl="1" indent="0">
              <a:buNone/>
            </a:pPr>
            <a:r>
              <a:rPr lang="en-GB" dirty="0"/>
              <a:t>Critical thinking:</a:t>
            </a:r>
          </a:p>
          <a:p>
            <a:pPr marL="914354" indent="-609585"/>
            <a:r>
              <a:rPr lang="en-GB" sz="2000" dirty="0"/>
              <a:t>Is one if not </a:t>
            </a:r>
            <a:r>
              <a:rPr lang="en-GB" sz="2000" i="1" dirty="0"/>
              <a:t>the</a:t>
            </a:r>
            <a:r>
              <a:rPr lang="en-GB" sz="2000" dirty="0"/>
              <a:t> main </a:t>
            </a:r>
            <a:r>
              <a:rPr lang="en-GB" sz="2000" b="1" dirty="0"/>
              <a:t>purpose</a:t>
            </a:r>
            <a:r>
              <a:rPr lang="en-GB" sz="2000" dirty="0"/>
              <a:t> of Higher Education  (Barnett, 1997; Danvers, 2016).</a:t>
            </a:r>
          </a:p>
          <a:p>
            <a:pPr marL="914354" indent="-609585"/>
            <a:r>
              <a:rPr lang="en-GB" sz="2000" dirty="0"/>
              <a:t>Is a ubiquitous and widely cited concept yet its definition is often </a:t>
            </a:r>
            <a:r>
              <a:rPr lang="en-GB" sz="2000" b="1" dirty="0"/>
              <a:t>contested</a:t>
            </a:r>
            <a:r>
              <a:rPr lang="en-GB" sz="2000" dirty="0"/>
              <a:t> (Dunne, 2015).</a:t>
            </a:r>
          </a:p>
          <a:p>
            <a:pPr marL="914354" indent="-609585"/>
            <a:r>
              <a:rPr lang="en-GB" sz="2000" dirty="0"/>
              <a:t>Development among students is largely </a:t>
            </a:r>
            <a:r>
              <a:rPr lang="en-GB" sz="2000" b="1" dirty="0"/>
              <a:t>assumed</a:t>
            </a:r>
            <a:r>
              <a:rPr lang="en-GB" sz="2000" dirty="0"/>
              <a:t> and under-researched (Johnston et al, 2011).</a:t>
            </a:r>
          </a:p>
          <a:p>
            <a:pPr marL="0" indent="0"/>
            <a:endParaRPr lang="en-US" sz="2133" dirty="0"/>
          </a:p>
          <a:p>
            <a:endParaRPr lang="en-GB" dirty="0"/>
          </a:p>
        </p:txBody>
      </p:sp>
      <p:pic>
        <p:nvPicPr>
          <p:cNvPr id="5" name="Picture 4">
            <a:extLst>
              <a:ext uri="{FF2B5EF4-FFF2-40B4-BE49-F238E27FC236}">
                <a16:creationId xmlns:a16="http://schemas.microsoft.com/office/drawing/2014/main" id="{48884B9E-2CEF-462C-AD6C-583E47C42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0598" y="-1"/>
            <a:ext cx="7571401" cy="4079847"/>
          </a:xfrm>
          <a:prstGeom prst="rect">
            <a:avLst/>
          </a:prstGeom>
        </p:spPr>
      </p:pic>
      <p:sp>
        <p:nvSpPr>
          <p:cNvPr id="2" name="Title 1">
            <a:extLst>
              <a:ext uri="{FF2B5EF4-FFF2-40B4-BE49-F238E27FC236}">
                <a16:creationId xmlns:a16="http://schemas.microsoft.com/office/drawing/2014/main" id="{08A1708B-F2E8-46DD-B545-EF11CCCA5050}"/>
              </a:ext>
            </a:extLst>
          </p:cNvPr>
          <p:cNvSpPr>
            <a:spLocks noGrp="1"/>
          </p:cNvSpPr>
          <p:nvPr>
            <p:ph type="title"/>
          </p:nvPr>
        </p:nvSpPr>
        <p:spPr>
          <a:xfrm>
            <a:off x="515229" y="216583"/>
            <a:ext cx="3473841" cy="549227"/>
          </a:xfrm>
        </p:spPr>
        <p:txBody>
          <a:bodyPr>
            <a:noAutofit/>
          </a:bodyPr>
          <a:lstStyle/>
          <a:p>
            <a:r>
              <a:rPr lang="en-GB" sz="3600" b="1" dirty="0"/>
              <a:t>Context</a:t>
            </a:r>
          </a:p>
        </p:txBody>
      </p:sp>
      <p:sp>
        <p:nvSpPr>
          <p:cNvPr id="7" name="TextBox 6">
            <a:extLst>
              <a:ext uri="{FF2B5EF4-FFF2-40B4-BE49-F238E27FC236}">
                <a16:creationId xmlns:a16="http://schemas.microsoft.com/office/drawing/2014/main" id="{311E2B43-422C-4A87-8A4B-2307C14964C9}"/>
              </a:ext>
            </a:extLst>
          </p:cNvPr>
          <p:cNvSpPr txBox="1"/>
          <p:nvPr/>
        </p:nvSpPr>
        <p:spPr>
          <a:xfrm>
            <a:off x="11430" y="4394648"/>
            <a:ext cx="11228350" cy="2246769"/>
          </a:xfrm>
          <a:prstGeom prst="rect">
            <a:avLst/>
          </a:prstGeom>
          <a:noFill/>
        </p:spPr>
        <p:txBody>
          <a:bodyPr wrap="square">
            <a:spAutoFit/>
          </a:bodyPr>
          <a:lstStyle/>
          <a:p>
            <a:pPr marL="914354" indent="-609585">
              <a:buFont typeface="Arial" panose="020B0604020202020204" pitchFamily="34" charset="0"/>
              <a:buChar char="•"/>
            </a:pPr>
            <a:r>
              <a:rPr lang="en-GB" sz="2000" dirty="0"/>
              <a:t>As an attribute, skill and disposition in graduates, it is more </a:t>
            </a:r>
            <a:r>
              <a:rPr lang="en-GB" sz="2000" b="1" dirty="0"/>
              <a:t>important</a:t>
            </a:r>
            <a:r>
              <a:rPr lang="en-GB" sz="2000" dirty="0"/>
              <a:t> now in a time of </a:t>
            </a:r>
            <a:r>
              <a:rPr lang="en-GB" sz="2000" b="1" dirty="0"/>
              <a:t>increasing complexity, uncertainty and societal change </a:t>
            </a:r>
            <a:r>
              <a:rPr lang="en-GB" sz="2000" dirty="0"/>
              <a:t>than ever to prepare individuals to critically engage with their world (Barnett, 1997; 2000; Barnett &amp; Davies, 2015; WEF, 2016).</a:t>
            </a:r>
          </a:p>
          <a:p>
            <a:pPr marL="914354" indent="-609585">
              <a:buFont typeface="Arial" panose="020B0604020202020204" pitchFamily="34" charset="0"/>
              <a:buChar char="•"/>
            </a:pPr>
            <a:endParaRPr lang="en-GB" sz="2000" dirty="0"/>
          </a:p>
          <a:p>
            <a:pPr marL="914354" indent="-609585">
              <a:buFont typeface="Arial" panose="020B0604020202020204" pitchFamily="34" charset="0"/>
              <a:buChar char="•"/>
            </a:pPr>
            <a:r>
              <a:rPr lang="en-GB" sz="2000" dirty="0"/>
              <a:t>Internationalisation of HE–international students often face </a:t>
            </a:r>
            <a:r>
              <a:rPr lang="en-GB" sz="2000" b="1" dirty="0"/>
              <a:t>critical thinking related difficulties</a:t>
            </a:r>
            <a:r>
              <a:rPr lang="en-GB" sz="2000" dirty="0"/>
              <a:t>, often compounded among Asian students in adapting to new academic environment and instruction language (</a:t>
            </a:r>
            <a:r>
              <a:rPr lang="en-GB" sz="2000" dirty="0" err="1"/>
              <a:t>Fakunle</a:t>
            </a:r>
            <a:r>
              <a:rPr lang="en-GB" sz="2000" dirty="0"/>
              <a:t>, et al. 2016; Chen, 2017; Zhang, 2020).</a:t>
            </a:r>
            <a:endParaRPr lang="en-US" sz="2400" dirty="0"/>
          </a:p>
        </p:txBody>
      </p:sp>
      <p:sp>
        <p:nvSpPr>
          <p:cNvPr id="9" name="TextBox 8">
            <a:extLst>
              <a:ext uri="{FF2B5EF4-FFF2-40B4-BE49-F238E27FC236}">
                <a16:creationId xmlns:a16="http://schemas.microsoft.com/office/drawing/2014/main" id="{A8EBC875-0E74-4157-90AB-7C4F70B57916}"/>
              </a:ext>
            </a:extLst>
          </p:cNvPr>
          <p:cNvSpPr txBox="1"/>
          <p:nvPr/>
        </p:nvSpPr>
        <p:spPr>
          <a:xfrm>
            <a:off x="10540365" y="4114137"/>
            <a:ext cx="2478405" cy="246221"/>
          </a:xfrm>
          <a:prstGeom prst="rect">
            <a:avLst/>
          </a:prstGeom>
          <a:noFill/>
        </p:spPr>
        <p:txBody>
          <a:bodyPr wrap="square">
            <a:spAutoFit/>
          </a:bodyPr>
          <a:lstStyle/>
          <a:p>
            <a:r>
              <a:rPr lang="en-GB" sz="1000" dirty="0"/>
              <a:t>© Coldwarsteve, 2020</a:t>
            </a:r>
          </a:p>
        </p:txBody>
      </p:sp>
    </p:spTree>
    <p:extLst>
      <p:ext uri="{BB962C8B-B14F-4D97-AF65-F5344CB8AC3E}">
        <p14:creationId xmlns:p14="http://schemas.microsoft.com/office/powerpoint/2010/main" val="416205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635000" y="640823"/>
            <a:ext cx="3418659" cy="5583148"/>
          </a:xfrm>
          <a:prstGeom prst="rect">
            <a:avLst/>
          </a:prstGeom>
        </p:spPr>
        <p:txBody>
          <a:bodyPr vert="horz" lIns="91440" tIns="45720" rIns="91440" bIns="45720" rtlCol="0" anchor="ctr">
            <a:normAutofit/>
          </a:bodyPr>
          <a:lstStyle/>
          <a:p>
            <a:pPr>
              <a:defRPr/>
            </a:pPr>
            <a:r>
              <a:rPr lang="en-US" sz="5400" kern="1200">
                <a:solidFill>
                  <a:schemeClr val="tx1"/>
                </a:solidFill>
                <a:latin typeface="+mj-lt"/>
                <a:ea typeface="+mj-ea"/>
                <a:cs typeface="+mj-cs"/>
              </a:rPr>
              <a:t>Thank you.</a:t>
            </a:r>
          </a:p>
        </p:txBody>
      </p:sp>
      <p:sp>
        <p:nvSpPr>
          <p:cNvPr id="3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Content Placeholder 2">
            <a:extLst>
              <a:ext uri="{FF2B5EF4-FFF2-40B4-BE49-F238E27FC236}">
                <a16:creationId xmlns:a16="http://schemas.microsoft.com/office/drawing/2014/main" id="{5BCC2BEF-7DCB-4886-B9DC-B1F1CBE4E2BB}"/>
              </a:ext>
            </a:extLst>
          </p:cNvPr>
          <p:cNvGraphicFramePr>
            <a:graphicFrameLocks noGrp="1"/>
          </p:cNvGraphicFramePr>
          <p:nvPr>
            <p:ph idx="1"/>
            <p:extLst>
              <p:ext uri="{D42A27DB-BD31-4B8C-83A1-F6EECF244321}">
                <p14:modId xmlns:p14="http://schemas.microsoft.com/office/powerpoint/2010/main" val="344989350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5678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231901" y="553460"/>
            <a:ext cx="1249637" cy="379656"/>
          </a:xfrm>
          <a:prstGeom prst="rect">
            <a:avLst/>
          </a:prstGeom>
        </p:spPr>
        <p:txBody>
          <a:bodyPr wrap="none">
            <a:spAutoFit/>
          </a:bodyPr>
          <a:lstStyle/>
          <a:p>
            <a:r>
              <a:rPr lang="en-GB" sz="1867" dirty="0">
                <a:solidFill>
                  <a:srgbClr val="002542"/>
                </a:solidFill>
              </a:rPr>
              <a:t>References</a:t>
            </a:r>
          </a:p>
        </p:txBody>
      </p:sp>
      <p:sp>
        <p:nvSpPr>
          <p:cNvPr id="6" name="Rectangle 5"/>
          <p:cNvSpPr/>
          <p:nvPr/>
        </p:nvSpPr>
        <p:spPr>
          <a:xfrm>
            <a:off x="480121" y="1077827"/>
            <a:ext cx="10753195" cy="5935023"/>
          </a:xfrm>
          <a:prstGeom prst="rect">
            <a:avLst/>
          </a:prstGeom>
        </p:spPr>
        <p:txBody>
          <a:bodyPr wrap="square">
            <a:spAutoFit/>
          </a:bodyPr>
          <a:lstStyle/>
          <a:p>
            <a:r>
              <a:rPr lang="en-GB" sz="1400" dirty="0"/>
              <a:t>Barnett, R. (1997) Higher Education: A Critical Business. Buckingham: The Society for Research into Higher Education and Open University Press.</a:t>
            </a:r>
          </a:p>
          <a:p>
            <a:endParaRPr lang="en-GB" sz="1400" dirty="0"/>
          </a:p>
          <a:p>
            <a:r>
              <a:rPr lang="en-GB" sz="1400" dirty="0"/>
              <a:t>Barnett, R. (2000) University knowledge in an age of </a:t>
            </a:r>
            <a:r>
              <a:rPr lang="en-GB" sz="1400" dirty="0" err="1"/>
              <a:t>supercomplexity</a:t>
            </a:r>
            <a:r>
              <a:rPr lang="en-GB" sz="1400" dirty="0"/>
              <a:t>, Higher Education, 40, pp. 409-422 [Online]. Available from: www.link.springer.com [Accessed: 29/5/2015].</a:t>
            </a:r>
          </a:p>
          <a:p>
            <a:endParaRPr lang="en-GB" sz="1400" dirty="0"/>
          </a:p>
          <a:p>
            <a:r>
              <a:rPr lang="en-GB" sz="1400" dirty="0"/>
              <a:t>Brookfield, S. B. (2015) Speaking Truth to Power: Teaching Critical Thinking in the Critical Theory Tradition. In: Davies, M. and Barnett, R. (eds) The Palgrave Handbook of Critical Thinking in Higher Education. New York: Palgrave MacMillan, pp. 529-543.</a:t>
            </a:r>
          </a:p>
          <a:p>
            <a:endParaRPr lang="en-GB" sz="1400" dirty="0"/>
          </a:p>
          <a:p>
            <a:r>
              <a:rPr lang="en-GB" sz="1400" dirty="0"/>
              <a:t>Burbules, N.C. and Berk, C.A. (1999) Critical Thinking and Critical Pedagogy: Relations, Differences and Limits. In: </a:t>
            </a:r>
            <a:r>
              <a:rPr lang="en-GB" sz="1400" dirty="0" err="1"/>
              <a:t>Popkewitz</a:t>
            </a:r>
            <a:r>
              <a:rPr lang="en-GB" sz="1400" dirty="0"/>
              <a:t>, T.S. and </a:t>
            </a:r>
            <a:r>
              <a:rPr lang="en-GB" sz="1400" dirty="0" err="1"/>
              <a:t>Fendler</a:t>
            </a:r>
            <a:r>
              <a:rPr lang="en-GB" sz="1400" dirty="0"/>
              <a:t>, L. (eds.) Critical Theories in Education: Changing Terrains of Knowledge and Politics. London: Routledge, pp.45-65.</a:t>
            </a:r>
          </a:p>
          <a:p>
            <a:endParaRPr lang="en-GB" sz="1400" dirty="0"/>
          </a:p>
          <a:p>
            <a:r>
              <a:rPr lang="en-GB" sz="1400" dirty="0"/>
              <a:t>Chen, L. (2017) Understanding critical thinking in Chinese sociocultural contexts: A case study in a Chinese college. Thinking Skills and Creativity, 24, pp. 140-151. [Online] Available at: http://dx.doi.org/10.1016/j.tsc.2017.02.015 [Accessed: 27/1/2020]</a:t>
            </a:r>
          </a:p>
          <a:p>
            <a:endParaRPr lang="en-GB" sz="1400" dirty="0"/>
          </a:p>
          <a:p>
            <a:r>
              <a:rPr lang="en-GB" sz="1400" dirty="0"/>
              <a:t>Danvers, E. C. (2016) Criticality's affective entanglements: rethinking emotion and critical thinking in higher education, Gender and Education, 28:2, pp. 282-297. [Online] Available at: http://doi.org/10.1080/09540253.2015.1115469 [Accessed: 18/5/2017].</a:t>
            </a:r>
          </a:p>
          <a:p>
            <a:endParaRPr lang="en-GB" sz="1400" dirty="0"/>
          </a:p>
          <a:p>
            <a:r>
              <a:rPr lang="en-GB" sz="1400" dirty="0"/>
              <a:t>Davies, M. (2015) A Model of Critical Thinking in Higher Education. In: Paulsen, M.B.  (ed.) Higher Education: Handbook of Theory and Research 30, Switzerland: Springer International Publishing. </a:t>
            </a:r>
          </a:p>
          <a:p>
            <a:endParaRPr lang="en-GB" sz="1400" dirty="0"/>
          </a:p>
          <a:p>
            <a:r>
              <a:rPr lang="en-GB" sz="1400" dirty="0"/>
              <a:t>Davies, M. and Barnett, R. (2015a) Introduction. In: Davies, M. and Barnett, R. (eds) The Palgrave Handbook of Critical Thinking in Higher Education. New York: Palgrave MacMillan, pp. 1-25.</a:t>
            </a:r>
          </a:p>
          <a:p>
            <a:endParaRPr lang="en-GB" sz="1400" dirty="0"/>
          </a:p>
          <a:p>
            <a:r>
              <a:rPr lang="en-GB" sz="1400" dirty="0"/>
              <a:t>Dunne, G. (2015) Beyond critical thinking to critical being: Criticality in higher education and life. International Journal of Educational Research, 71, 86-99 [online]. Available online at: http://dx.doi.org/10.1016/j.ijer.2015.03.003. [Accessed: 4/5/2018]</a:t>
            </a:r>
          </a:p>
          <a:p>
            <a:endParaRPr lang="en-GB" sz="1100" dirty="0"/>
          </a:p>
          <a:p>
            <a:endParaRPr lang="en-GB" sz="1867" dirty="0"/>
          </a:p>
        </p:txBody>
      </p:sp>
    </p:spTree>
    <p:extLst>
      <p:ext uri="{BB962C8B-B14F-4D97-AF65-F5344CB8AC3E}">
        <p14:creationId xmlns:p14="http://schemas.microsoft.com/office/powerpoint/2010/main" val="259919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242536" y="953352"/>
            <a:ext cx="1249637" cy="379656"/>
          </a:xfrm>
          <a:prstGeom prst="rect">
            <a:avLst/>
          </a:prstGeom>
        </p:spPr>
        <p:txBody>
          <a:bodyPr wrap="none">
            <a:spAutoFit/>
          </a:bodyPr>
          <a:lstStyle/>
          <a:p>
            <a:r>
              <a:rPr lang="en-GB" sz="1867" dirty="0">
                <a:solidFill>
                  <a:srgbClr val="002542"/>
                </a:solidFill>
              </a:rPr>
              <a:t>References</a:t>
            </a:r>
          </a:p>
        </p:txBody>
      </p:sp>
      <p:sp>
        <p:nvSpPr>
          <p:cNvPr id="6" name="Rectangle 5"/>
          <p:cNvSpPr/>
          <p:nvPr/>
        </p:nvSpPr>
        <p:spPr>
          <a:xfrm>
            <a:off x="490756" y="1779575"/>
            <a:ext cx="10753195" cy="4473084"/>
          </a:xfrm>
          <a:prstGeom prst="rect">
            <a:avLst/>
          </a:prstGeom>
        </p:spPr>
        <p:txBody>
          <a:bodyPr wrap="square">
            <a:spAutoFit/>
          </a:bodyPr>
          <a:lstStyle/>
          <a:p>
            <a:r>
              <a:rPr lang="en-GB" sz="1400" dirty="0"/>
              <a:t>Ennis, R. H. (1985) Critical Thinking and the Curriculum. National Forum, Winter 1985, 65: 1, pp. 28-31.</a:t>
            </a:r>
          </a:p>
          <a:p>
            <a:endParaRPr lang="en-GB" sz="1400" dirty="0"/>
          </a:p>
          <a:p>
            <a:r>
              <a:rPr lang="en-GB" sz="1400" dirty="0" err="1"/>
              <a:t>Fakunle</a:t>
            </a:r>
            <a:r>
              <a:rPr lang="en-GB" sz="1400" dirty="0"/>
              <a:t>, L., Allison, P. and Fordyce, K. (2016) Chinese postgraduate students’ perspectives on developing critical thinking on a UK Education Masters, Journal of Curriculum and Teaching, 5:1, pp. 27-38. [Online] Available at: https://doi.org/10.5430/jct.v5n1p2 [Accessed: 27/2/2020].</a:t>
            </a:r>
          </a:p>
          <a:p>
            <a:endParaRPr lang="en-GB" sz="1400" dirty="0"/>
          </a:p>
          <a:p>
            <a:r>
              <a:rPr lang="en-GB" sz="1400" dirty="0"/>
              <a:t>Johnston, B., Mitchell, R., Myles, F. and Ford, P. (2011) Developing Student Criticality in Higher Education: Undergraduate Learning in the Arts and Social Sciences. London: Continuum Books. </a:t>
            </a:r>
          </a:p>
          <a:p>
            <a:endParaRPr lang="en-GB" sz="1400" dirty="0"/>
          </a:p>
          <a:p>
            <a:r>
              <a:rPr lang="en-GB" sz="1400" dirty="0"/>
              <a:t>Rear, D. (2017) The language deficit: a comparison of the critical thinking skills of Asian students in first and second language contexts, Asian-Pacific Journal of Second and Foreign Language Education, 2:13, [online]. Available online at:10.1186/s40862-017-0038-7. [Accessed: 27/9/2017]. </a:t>
            </a:r>
          </a:p>
          <a:p>
            <a:endParaRPr lang="en-GB" sz="1400" dirty="0"/>
          </a:p>
          <a:p>
            <a:r>
              <a:rPr lang="en-GB" sz="1400" dirty="0" err="1"/>
              <a:t>Shaheen</a:t>
            </a:r>
            <a:r>
              <a:rPr lang="en-GB" sz="1400" dirty="0"/>
              <a:t>, N. (2016) </a:t>
            </a:r>
            <a:r>
              <a:rPr lang="en-GB" sz="1400" i="1" dirty="0"/>
              <a:t>International students’ critical thinking–related problem areas: UK university teachers’ perspectives</a:t>
            </a:r>
            <a:r>
              <a:rPr lang="en-GB" sz="1400" dirty="0"/>
              <a:t>, Journal of Research in</a:t>
            </a:r>
          </a:p>
          <a:p>
            <a:r>
              <a:rPr lang="en-GB" sz="1400" dirty="0"/>
              <a:t>International Education, 15:1, 18-31 [online]. Available online at: </a:t>
            </a:r>
            <a:r>
              <a:rPr lang="en-GB" sz="1400" u="sng" dirty="0"/>
              <a:t>10.1177/1475240916635895</a:t>
            </a:r>
            <a:r>
              <a:rPr lang="en-GB" sz="1400" dirty="0"/>
              <a:t>. [Accessed: 1/11/2017]. </a:t>
            </a:r>
          </a:p>
          <a:p>
            <a:endParaRPr lang="en-GB" sz="1400" dirty="0"/>
          </a:p>
          <a:p>
            <a:r>
              <a:rPr lang="en-GB" sz="1400" dirty="0"/>
              <a:t>World Economic Forum (2016) The Future of Jobs: Employment, Skills and Workforce Strategy for the Fourth Industrial Revolution, Global Challenge Insight Report, January 2016 [online]. Available: http://www3.weforum.org/docs/WEF_Future_of_Jobs.pdf [Accessed: 4/03/2016].</a:t>
            </a:r>
          </a:p>
          <a:p>
            <a:endParaRPr lang="en-GB" sz="1400" dirty="0"/>
          </a:p>
          <a:p>
            <a:r>
              <a:rPr lang="en-GB" sz="1400" dirty="0"/>
              <a:t>Zhang, J. (2020) Chinese postgraduate taught students' transitional experience in the UK: the role of social connections. PhD thesis, University of Glasgow [Online]. Available at: http://theses.gla.ac.uk/81509/ [Accessed: 04/12/20].</a:t>
            </a:r>
          </a:p>
          <a:p>
            <a:endParaRPr lang="en-GB" sz="1867" dirty="0"/>
          </a:p>
        </p:txBody>
      </p:sp>
    </p:spTree>
    <p:extLst>
      <p:ext uri="{BB962C8B-B14F-4D97-AF65-F5344CB8AC3E}">
        <p14:creationId xmlns:p14="http://schemas.microsoft.com/office/powerpoint/2010/main" val="140712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2475582-A8DC-4CBA-9B78-D85FDDE2A9B9}"/>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spcAft>
                <a:spcPts val="800"/>
              </a:spcAft>
            </a:pPr>
            <a:r>
              <a:rPr lang="en-US" sz="2900" i="1" kern="1200" dirty="0">
                <a:solidFill>
                  <a:schemeClr val="bg1"/>
                </a:solidFill>
                <a:effectLst/>
                <a:latin typeface="+mj-lt"/>
                <a:ea typeface="+mj-ea"/>
                <a:cs typeface="+mj-cs"/>
              </a:rPr>
              <a:t>“the world's </a:t>
            </a:r>
            <a:r>
              <a:rPr lang="en-US" sz="2900" i="1" kern="1200" dirty="0" err="1">
                <a:solidFill>
                  <a:schemeClr val="bg1"/>
                </a:solidFill>
                <a:effectLst/>
                <a:latin typeface="+mj-lt"/>
                <a:ea typeface="+mj-ea"/>
                <a:cs typeface="+mj-cs"/>
              </a:rPr>
              <a:t>gonna</a:t>
            </a:r>
            <a:r>
              <a:rPr lang="en-US" sz="2900" i="1" kern="1200" dirty="0">
                <a:solidFill>
                  <a:schemeClr val="bg1"/>
                </a:solidFill>
                <a:effectLst/>
                <a:latin typeface="+mj-lt"/>
                <a:ea typeface="+mj-ea"/>
                <a:cs typeface="+mj-cs"/>
              </a:rPr>
              <a:t> be on fire and burning and no one says nothing about it” </a:t>
            </a:r>
            <a:br>
              <a:rPr lang="en-US" sz="2900" i="1" kern="1200" dirty="0">
                <a:solidFill>
                  <a:schemeClr val="bg1"/>
                </a:solidFill>
                <a:effectLst/>
                <a:latin typeface="+mj-lt"/>
                <a:ea typeface="+mj-ea"/>
                <a:cs typeface="+mj-cs"/>
              </a:rPr>
            </a:br>
            <a:r>
              <a:rPr lang="en-US" sz="2900" i="1" kern="1200" dirty="0">
                <a:solidFill>
                  <a:schemeClr val="bg1"/>
                </a:solidFill>
                <a:effectLst/>
                <a:latin typeface="+mj-lt"/>
                <a:ea typeface="+mj-ea"/>
                <a:cs typeface="+mj-cs"/>
              </a:rPr>
              <a:t>				</a:t>
            </a:r>
            <a:br>
              <a:rPr lang="en-US" sz="2900" i="1" kern="1200" dirty="0">
                <a:solidFill>
                  <a:schemeClr val="bg1"/>
                </a:solidFill>
                <a:effectLst/>
                <a:latin typeface="+mj-lt"/>
                <a:ea typeface="+mj-ea"/>
                <a:cs typeface="+mj-cs"/>
              </a:rPr>
            </a:br>
            <a:r>
              <a:rPr lang="en-US" sz="2900" i="1" kern="1200" dirty="0">
                <a:solidFill>
                  <a:schemeClr val="bg1"/>
                </a:solidFill>
                <a:effectLst/>
                <a:latin typeface="+mj-lt"/>
                <a:ea typeface="+mj-ea"/>
                <a:cs typeface="+mj-cs"/>
              </a:rPr>
              <a:t>	</a:t>
            </a:r>
            <a:r>
              <a:rPr lang="en-US" sz="2000" kern="1200" dirty="0">
                <a:solidFill>
                  <a:schemeClr val="bg1"/>
                </a:solidFill>
                <a:effectLst/>
                <a:latin typeface="+mj-lt"/>
                <a:ea typeface="+mj-ea"/>
                <a:cs typeface="+mj-cs"/>
              </a:rPr>
              <a:t>Research Interview Participant, 2017</a:t>
            </a:r>
            <a:br>
              <a:rPr lang="en-US" sz="2900" kern="1200" dirty="0">
                <a:solidFill>
                  <a:schemeClr val="bg1"/>
                </a:solidFill>
                <a:effectLst/>
                <a:latin typeface="+mj-lt"/>
                <a:ea typeface="+mj-ea"/>
                <a:cs typeface="+mj-cs"/>
              </a:rPr>
            </a:br>
            <a:endParaRPr lang="en-US" sz="2900" kern="1200" dirty="0">
              <a:solidFill>
                <a:schemeClr val="bg1"/>
              </a:solidFill>
              <a:latin typeface="+mj-lt"/>
              <a:ea typeface="+mj-ea"/>
              <a:cs typeface="+mj-cs"/>
            </a:endParaRPr>
          </a:p>
        </p:txBody>
      </p:sp>
      <p:sp>
        <p:nvSpPr>
          <p:cNvPr id="38" name="Rectangle 37">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93F05628-FCCA-4FFD-A4B8-2383B562F14C}"/>
              </a:ext>
            </a:extLst>
          </p:cNvPr>
          <p:cNvPicPr>
            <a:picLocks noChangeAspect="1"/>
          </p:cNvPicPr>
          <p:nvPr/>
        </p:nvPicPr>
        <p:blipFill rotWithShape="1">
          <a:blip r:embed="rId3"/>
          <a:srcRect l="28738" t="21986" r="25587" b="64007"/>
          <a:stretch/>
        </p:blipFill>
        <p:spPr>
          <a:xfrm>
            <a:off x="457202" y="1306261"/>
            <a:ext cx="5426764" cy="936115"/>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C4AF5601-A207-4ACD-A7A0-62364973740B}"/>
              </a:ext>
            </a:extLst>
          </p:cNvPr>
          <p:cNvPicPr>
            <a:picLocks noChangeAspect="1"/>
          </p:cNvPicPr>
          <p:nvPr/>
        </p:nvPicPr>
        <p:blipFill rotWithShape="1">
          <a:blip r:embed="rId4">
            <a:extLst>
              <a:ext uri="{28A0092B-C50C-407E-A947-70E740481C1C}">
                <a14:useLocalDpi xmlns:a14="http://schemas.microsoft.com/office/drawing/2010/main" val="0"/>
              </a:ext>
            </a:extLst>
          </a:blip>
          <a:srcRect l="53537"/>
          <a:stretch/>
        </p:blipFill>
        <p:spPr>
          <a:xfrm>
            <a:off x="1729416" y="3631096"/>
            <a:ext cx="2882335" cy="2760560"/>
          </a:xfrm>
          <a:prstGeom prst="rect">
            <a:avLst/>
          </a:prstGeom>
        </p:spPr>
      </p:pic>
      <p:sp>
        <p:nvSpPr>
          <p:cNvPr id="27" name="Rectangle 26">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70715DF-56D0-4D43-801A-11617E4FA31B}"/>
              </a:ext>
            </a:extLst>
          </p:cNvPr>
          <p:cNvPicPr>
            <a:picLocks noChangeAspect="1"/>
          </p:cNvPicPr>
          <p:nvPr/>
        </p:nvPicPr>
        <p:blipFill>
          <a:blip r:embed="rId5"/>
          <a:stretch>
            <a:fillRect/>
          </a:stretch>
        </p:blipFill>
        <p:spPr>
          <a:xfrm>
            <a:off x="6308034" y="1446978"/>
            <a:ext cx="5426764" cy="3819433"/>
          </a:xfrm>
          <a:prstGeom prst="rect">
            <a:avLst/>
          </a:prstGeom>
        </p:spPr>
      </p:pic>
    </p:spTree>
    <p:extLst>
      <p:ext uri="{BB962C8B-B14F-4D97-AF65-F5344CB8AC3E}">
        <p14:creationId xmlns:p14="http://schemas.microsoft.com/office/powerpoint/2010/main" val="409812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5B4AC5-64B4-4D2D-A896-86EE0A9F070E}"/>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6000" dirty="0">
                <a:solidFill>
                  <a:srgbClr val="FFFFFF"/>
                </a:solidFill>
                <a:latin typeface="+mj-lt"/>
                <a:ea typeface="+mj-ea"/>
                <a:cs typeface="+mj-cs"/>
              </a:rPr>
              <a:t>What is Critical Thinking for?</a:t>
            </a:r>
          </a:p>
        </p:txBody>
      </p:sp>
      <p:sp>
        <p:nvSpPr>
          <p:cNvPr id="3" name="Content Placeholder 2">
            <a:extLst>
              <a:ext uri="{FF2B5EF4-FFF2-40B4-BE49-F238E27FC236}">
                <a16:creationId xmlns:a16="http://schemas.microsoft.com/office/drawing/2014/main" id="{9BA352FD-0156-4027-B617-6D6802270023}"/>
              </a:ext>
            </a:extLst>
          </p:cNvPr>
          <p:cNvSpPr>
            <a:spLocks noGrp="1"/>
          </p:cNvSpPr>
          <p:nvPr>
            <p:ph idx="1"/>
          </p:nvPr>
        </p:nvSpPr>
        <p:spPr>
          <a:xfrm>
            <a:off x="1018604" y="4292069"/>
            <a:ext cx="4458424" cy="1768487"/>
          </a:xfrm>
        </p:spPr>
        <p:txBody>
          <a:bodyPr vert="horz" lIns="91440" tIns="45720" rIns="91440" bIns="45720" rtlCol="0">
            <a:normAutofit fontScale="70000" lnSpcReduction="20000"/>
          </a:bodyPr>
          <a:lstStyle/>
          <a:p>
            <a:pPr marL="0" indent="0">
              <a:buNone/>
            </a:pPr>
            <a:br>
              <a:rPr lang="en-US" sz="2400" b="1" dirty="0">
                <a:solidFill>
                  <a:srgbClr val="F3BD68"/>
                </a:solidFill>
                <a:latin typeface="+mn-lt"/>
                <a:ea typeface="+mn-ea"/>
                <a:cs typeface="+mn-cs"/>
              </a:rPr>
            </a:br>
            <a:r>
              <a:rPr lang="en-US" sz="2400" b="1" dirty="0">
                <a:solidFill>
                  <a:srgbClr val="F3BD68"/>
                </a:solidFill>
                <a:latin typeface="+mn-lt"/>
                <a:ea typeface="+mn-ea"/>
                <a:cs typeface="+mn-cs"/>
              </a:rPr>
              <a:t>Themes:</a:t>
            </a:r>
          </a:p>
          <a:p>
            <a:pPr>
              <a:buFontTx/>
              <a:buChar char="-"/>
            </a:pPr>
            <a:r>
              <a:rPr lang="en-US" sz="2400" i="1" dirty="0">
                <a:solidFill>
                  <a:srgbClr val="F3BD68"/>
                </a:solidFill>
                <a:latin typeface="+mn-lt"/>
                <a:ea typeface="+mn-ea"/>
                <a:cs typeface="+mn-cs"/>
              </a:rPr>
              <a:t>Cognitive, argumentation</a:t>
            </a:r>
          </a:p>
          <a:p>
            <a:pPr>
              <a:buFontTx/>
              <a:buChar char="-"/>
            </a:pPr>
            <a:r>
              <a:rPr lang="en-US" sz="2400" i="1" dirty="0">
                <a:solidFill>
                  <a:srgbClr val="F3BD68"/>
                </a:solidFill>
                <a:latin typeface="+mn-lt"/>
                <a:ea typeface="+mn-ea"/>
                <a:cs typeface="+mn-cs"/>
              </a:rPr>
              <a:t>Personal, individual</a:t>
            </a:r>
          </a:p>
          <a:p>
            <a:pPr>
              <a:buFontTx/>
              <a:buChar char="-"/>
            </a:pPr>
            <a:r>
              <a:rPr lang="en-US" sz="2400" i="1" dirty="0">
                <a:solidFill>
                  <a:srgbClr val="F3BD68"/>
                </a:solidFill>
                <a:latin typeface="+mn-lt"/>
                <a:ea typeface="+mn-ea"/>
                <a:cs typeface="+mn-cs"/>
              </a:rPr>
              <a:t>Technical, educational</a:t>
            </a:r>
          </a:p>
          <a:p>
            <a:pPr>
              <a:buFontTx/>
              <a:buChar char="-"/>
            </a:pPr>
            <a:r>
              <a:rPr lang="en-US" sz="2400" i="1" dirty="0">
                <a:solidFill>
                  <a:srgbClr val="F3BD68"/>
                </a:solidFill>
                <a:latin typeface="+mn-lt"/>
                <a:ea typeface="+mn-ea"/>
                <a:cs typeface="+mn-cs"/>
              </a:rPr>
              <a:t>Social, political </a:t>
            </a:r>
          </a:p>
        </p:txBody>
      </p:sp>
      <p:pic>
        <p:nvPicPr>
          <p:cNvPr id="7" name="Picture 6">
            <a:extLst>
              <a:ext uri="{FF2B5EF4-FFF2-40B4-BE49-F238E27FC236}">
                <a16:creationId xmlns:a16="http://schemas.microsoft.com/office/drawing/2014/main" id="{0312F9D1-FB18-4009-818C-D313BB3DD8D9}"/>
              </a:ext>
            </a:extLst>
          </p:cNvPr>
          <p:cNvPicPr>
            <a:picLocks noChangeAspect="1"/>
          </p:cNvPicPr>
          <p:nvPr/>
        </p:nvPicPr>
        <p:blipFill rotWithShape="1">
          <a:blip r:embed="rId3"/>
          <a:srcRect t="10667" r="50000" b="4999"/>
          <a:stretch/>
        </p:blipFill>
        <p:spPr>
          <a:xfrm>
            <a:off x="6479229" y="430346"/>
            <a:ext cx="5390093" cy="2568310"/>
          </a:xfrm>
          <a:prstGeom prst="rect">
            <a:avLst/>
          </a:prstGeom>
        </p:spPr>
      </p:pic>
      <p:cxnSp>
        <p:nvCxnSpPr>
          <p:cNvPr id="16" name="Straight Connector 15">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EA794DA-7285-44C0-A6E1-F8B2BB3D0446}"/>
              </a:ext>
            </a:extLst>
          </p:cNvPr>
          <p:cNvPicPr>
            <a:picLocks noChangeAspect="1"/>
          </p:cNvPicPr>
          <p:nvPr/>
        </p:nvPicPr>
        <p:blipFill rotWithShape="1">
          <a:blip r:embed="rId4"/>
          <a:srcRect l="20494" t="20387" r="59622" b="31860"/>
          <a:stretch/>
        </p:blipFill>
        <p:spPr>
          <a:xfrm>
            <a:off x="7114567" y="3750733"/>
            <a:ext cx="4119416" cy="2794807"/>
          </a:xfrm>
          <a:prstGeom prst="rect">
            <a:avLst/>
          </a:prstGeom>
        </p:spPr>
      </p:pic>
    </p:spTree>
    <p:extLst>
      <p:ext uri="{BB962C8B-B14F-4D97-AF65-F5344CB8AC3E}">
        <p14:creationId xmlns:p14="http://schemas.microsoft.com/office/powerpoint/2010/main" val="315643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C1C23-DDE7-4C68-9B27-B589CE16FDE4}"/>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br>
              <a:rPr lang="en-US" sz="1800" b="1" kern="1200" dirty="0">
                <a:solidFill>
                  <a:schemeClr val="tx1"/>
                </a:solidFill>
                <a:latin typeface="+mj-lt"/>
                <a:ea typeface="+mj-ea"/>
                <a:cs typeface="+mj-cs"/>
              </a:rPr>
            </a:br>
            <a:r>
              <a:rPr lang="en-US" sz="1800" b="1" kern="1200" dirty="0">
                <a:solidFill>
                  <a:schemeClr val="tx1"/>
                </a:solidFill>
                <a:latin typeface="+mj-lt"/>
                <a:ea typeface="+mj-ea"/>
                <a:cs typeface="+mj-cs"/>
              </a:rPr>
              <a:t>Critical Thinking Definitions</a:t>
            </a: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r>
              <a:rPr lang="en-US" sz="1800" kern="1200" dirty="0">
                <a:solidFill>
                  <a:schemeClr val="tx1"/>
                </a:solidFill>
                <a:latin typeface="+mj-lt"/>
                <a:ea typeface="+mj-ea"/>
                <a:cs typeface="+mj-cs"/>
              </a:rPr>
              <a:t>Ennis</a:t>
            </a:r>
            <a:br>
              <a:rPr lang="en-US" sz="1800" kern="1200" dirty="0">
                <a:solidFill>
                  <a:schemeClr val="tx1"/>
                </a:solidFill>
                <a:latin typeface="+mj-lt"/>
                <a:ea typeface="+mj-ea"/>
                <a:cs typeface="+mj-cs"/>
              </a:rPr>
            </a:br>
            <a:r>
              <a:rPr lang="en-US" sz="1800" i="1" kern="1200" dirty="0">
                <a:solidFill>
                  <a:schemeClr val="tx1"/>
                </a:solidFill>
                <a:latin typeface="+mj-lt"/>
                <a:ea typeface="+mj-ea"/>
                <a:cs typeface="+mj-cs"/>
              </a:rPr>
              <a:t>“Reflective and reasonable thinking that is focused on deciding what to believe or do” </a:t>
            </a:r>
            <a:r>
              <a:rPr lang="en-US" sz="1800" kern="1200" dirty="0">
                <a:solidFill>
                  <a:schemeClr val="tx1"/>
                </a:solidFill>
                <a:latin typeface="+mj-lt"/>
                <a:ea typeface="+mj-ea"/>
                <a:cs typeface="+mj-cs"/>
              </a:rPr>
              <a:t>(1985:45)</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Burbules &amp; Berk</a:t>
            </a:r>
            <a:br>
              <a:rPr lang="en-US" sz="1800" kern="1200" dirty="0">
                <a:solidFill>
                  <a:schemeClr val="tx1"/>
                </a:solidFill>
                <a:latin typeface="+mj-lt"/>
                <a:ea typeface="+mj-ea"/>
                <a:cs typeface="+mj-cs"/>
              </a:rPr>
            </a:br>
            <a:r>
              <a:rPr lang="en-US" sz="1800" i="1" kern="1200" dirty="0">
                <a:solidFill>
                  <a:schemeClr val="tx1"/>
                </a:solidFill>
                <a:latin typeface="+mj-lt"/>
                <a:ea typeface="+mj-ea"/>
                <a:cs typeface="+mj-cs"/>
              </a:rPr>
              <a:t>“to be more discerning in </a:t>
            </a:r>
            <a:r>
              <a:rPr lang="en-US" sz="1800" i="1" kern="1200" dirty="0" err="1">
                <a:solidFill>
                  <a:schemeClr val="tx1"/>
                </a:solidFill>
                <a:latin typeface="+mj-lt"/>
                <a:ea typeface="+mj-ea"/>
                <a:cs typeface="+mj-cs"/>
              </a:rPr>
              <a:t>recognising</a:t>
            </a:r>
            <a:r>
              <a:rPr lang="en-US" sz="1800" i="1" kern="1200" dirty="0">
                <a:solidFill>
                  <a:schemeClr val="tx1"/>
                </a:solidFill>
                <a:latin typeface="+mj-lt"/>
                <a:ea typeface="+mj-ea"/>
                <a:cs typeface="+mj-cs"/>
              </a:rPr>
              <a:t> faulty arguments, hasty </a:t>
            </a:r>
            <a:r>
              <a:rPr lang="en-US" sz="1800" i="1" kern="1200" dirty="0" err="1">
                <a:solidFill>
                  <a:schemeClr val="tx1"/>
                </a:solidFill>
                <a:latin typeface="+mj-lt"/>
                <a:ea typeface="+mj-ea"/>
                <a:cs typeface="+mj-cs"/>
              </a:rPr>
              <a:t>generalisations</a:t>
            </a:r>
            <a:r>
              <a:rPr lang="en-US" sz="1800" i="1" kern="1200" dirty="0">
                <a:solidFill>
                  <a:schemeClr val="tx1"/>
                </a:solidFill>
                <a:latin typeface="+mj-lt"/>
                <a:ea typeface="+mj-ea"/>
                <a:cs typeface="+mj-cs"/>
              </a:rPr>
              <a:t>, assertions lacking evidence, truth claims based on unreliable authority [and] ambiguous or obscure concepts” </a:t>
            </a:r>
            <a:r>
              <a:rPr lang="en-US" sz="1800" kern="1200" dirty="0">
                <a:solidFill>
                  <a:schemeClr val="tx1"/>
                </a:solidFill>
                <a:latin typeface="+mj-lt"/>
                <a:ea typeface="+mj-ea"/>
                <a:cs typeface="+mj-cs"/>
              </a:rPr>
              <a:t>(1999:46)</a:t>
            </a:r>
            <a:br>
              <a:rPr lang="en-US" sz="1800" i="1"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Brookfield </a:t>
            </a:r>
            <a:br>
              <a:rPr lang="en-US" sz="1800" kern="1200" dirty="0">
                <a:solidFill>
                  <a:schemeClr val="tx1"/>
                </a:solidFill>
                <a:latin typeface="+mj-lt"/>
                <a:ea typeface="+mj-ea"/>
                <a:cs typeface="+mj-cs"/>
              </a:rPr>
            </a:br>
            <a:r>
              <a:rPr lang="en-US" sz="1800" i="1" kern="1200" dirty="0">
                <a:solidFill>
                  <a:schemeClr val="tx1"/>
                </a:solidFill>
                <a:latin typeface="+mj-lt"/>
                <a:ea typeface="+mj-ea"/>
                <a:cs typeface="+mj-cs"/>
              </a:rPr>
              <a:t>“speaking truth to power…to detect and resist ideological manipulation, and to lay bare the abuses of power”</a:t>
            </a:r>
            <a:r>
              <a:rPr lang="en-US" sz="1800" kern="1200" dirty="0">
                <a:solidFill>
                  <a:schemeClr val="tx1"/>
                </a:solidFill>
                <a:latin typeface="+mj-lt"/>
                <a:ea typeface="+mj-ea"/>
                <a:cs typeface="+mj-cs"/>
              </a:rPr>
              <a:t> (2015: 530)</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800" b="1" kern="1200" dirty="0">
                <a:solidFill>
                  <a:schemeClr val="tx1"/>
                </a:solidFill>
                <a:latin typeface="+mj-lt"/>
                <a:ea typeface="+mj-ea"/>
                <a:cs typeface="+mj-cs"/>
              </a:rPr>
            </a:br>
            <a:br>
              <a:rPr lang="en-US" sz="1800" b="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9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5C1C23-DDE7-4C68-9B27-B589CE16FDE4}"/>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1" kern="1200" dirty="0">
                <a:solidFill>
                  <a:schemeClr val="tx1"/>
                </a:solidFill>
                <a:latin typeface="+mj-lt"/>
                <a:ea typeface="+mj-ea"/>
                <a:cs typeface="+mj-cs"/>
              </a:rPr>
              <a:t>Shifting focus</a:t>
            </a:r>
          </a:p>
        </p:txBody>
      </p:sp>
      <p:sp>
        <p:nvSpPr>
          <p:cNvPr id="3" name="Content Placeholder 2">
            <a:extLst>
              <a:ext uri="{FF2B5EF4-FFF2-40B4-BE49-F238E27FC236}">
                <a16:creationId xmlns:a16="http://schemas.microsoft.com/office/drawing/2014/main" id="{091E7408-1D90-43E7-885F-B14A1F97C6D9}"/>
              </a:ext>
            </a:extLst>
          </p:cNvPr>
          <p:cNvSpPr txBox="1">
            <a:spLocks/>
          </p:cNvSpPr>
          <p:nvPr/>
        </p:nvSpPr>
        <p:spPr>
          <a:xfrm>
            <a:off x="643467" y="1782981"/>
            <a:ext cx="10905066" cy="4393982"/>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pPr indent="-228600" defTabSz="914400">
              <a:lnSpc>
                <a:spcPct val="90000"/>
              </a:lnSpc>
              <a:buFont typeface="Arial" panose="020B0604020202020204" pitchFamily="34" charset="0"/>
              <a:buChar char="•"/>
            </a:pPr>
            <a:endParaRPr lang="en-US" sz="2000" dirty="0">
              <a:solidFill>
                <a:schemeClr val="tx1"/>
              </a:solidFill>
              <a:ea typeface="+mn-ea"/>
              <a:cs typeface="+mn-cs"/>
            </a:endParaRPr>
          </a:p>
          <a:p>
            <a:pPr marL="114300" indent="0" defTabSz="914400">
              <a:lnSpc>
                <a:spcPct val="90000"/>
              </a:lnSpc>
            </a:pPr>
            <a:r>
              <a:rPr lang="en-US" sz="2000" i="1" dirty="0">
                <a:solidFill>
                  <a:schemeClr val="tx1"/>
                </a:solidFill>
                <a:ea typeface="+mn-ea"/>
                <a:cs typeface="+mn-cs"/>
              </a:rPr>
              <a:t>Is a focus on critical thinking within HE enough?</a:t>
            </a:r>
          </a:p>
          <a:p>
            <a:pPr indent="-228600" defTabSz="914400">
              <a:lnSpc>
                <a:spcPct val="90000"/>
              </a:lnSpc>
              <a:buFont typeface="Arial" panose="020B0604020202020204" pitchFamily="34" charset="0"/>
              <a:buChar char="•"/>
            </a:pPr>
            <a:endParaRPr lang="en-US" sz="2000" dirty="0">
              <a:solidFill>
                <a:schemeClr val="tx1"/>
              </a:solidFill>
              <a:ea typeface="+mn-ea"/>
              <a:cs typeface="+mn-cs"/>
            </a:endParaRPr>
          </a:p>
          <a:p>
            <a:pPr marL="114300" indent="0" defTabSz="914400">
              <a:lnSpc>
                <a:spcPct val="90000"/>
              </a:lnSpc>
            </a:pPr>
            <a:r>
              <a:rPr lang="en-US" sz="2000" dirty="0">
                <a:solidFill>
                  <a:schemeClr val="tx1"/>
                </a:solidFill>
                <a:ea typeface="+mn-ea"/>
                <a:cs typeface="+mn-cs"/>
              </a:rPr>
              <a:t>Davies and Barnett (2015: 14) argue that ‘criticality’ “is a term deliberately</a:t>
            </a:r>
          </a:p>
          <a:p>
            <a:pPr marL="114300" indent="0" defTabSz="914400">
              <a:lnSpc>
                <a:spcPct val="90000"/>
              </a:lnSpc>
            </a:pPr>
            <a:r>
              <a:rPr lang="en-US" sz="2000" dirty="0">
                <a:solidFill>
                  <a:schemeClr val="tx1"/>
                </a:solidFill>
                <a:ea typeface="+mn-ea"/>
                <a:cs typeface="+mn-cs"/>
              </a:rPr>
              <a:t>distinct from the traditional expression ‘critical thinking’, which was felt to</a:t>
            </a:r>
          </a:p>
          <a:p>
            <a:pPr marL="114300" indent="0" defTabSz="914400">
              <a:lnSpc>
                <a:spcPct val="90000"/>
              </a:lnSpc>
            </a:pPr>
            <a:r>
              <a:rPr lang="en-US" sz="2000" dirty="0">
                <a:solidFill>
                  <a:schemeClr val="tx1"/>
                </a:solidFill>
                <a:ea typeface="+mn-ea"/>
                <a:cs typeface="+mn-cs"/>
              </a:rPr>
              <a:t>be inadequate to convey the educational potential that lies to hand”. </a:t>
            </a:r>
          </a:p>
          <a:p>
            <a:pPr indent="-228600" defTabSz="914400">
              <a:lnSpc>
                <a:spcPct val="90000"/>
              </a:lnSpc>
              <a:buFont typeface="Arial" panose="020B0604020202020204" pitchFamily="34" charset="0"/>
              <a:buChar char="•"/>
            </a:pPr>
            <a:endParaRPr lang="en-US" sz="2000" dirty="0">
              <a:solidFill>
                <a:schemeClr val="tx1"/>
              </a:solidFill>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0859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a:off x="338192" y="1630101"/>
            <a:ext cx="11853808" cy="519210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9" name="Title 1"/>
          <p:cNvSpPr>
            <a:spLocks noGrp="1"/>
          </p:cNvSpPr>
          <p:nvPr>
            <p:ph type="title"/>
          </p:nvPr>
        </p:nvSpPr>
        <p:spPr>
          <a:xfrm>
            <a:off x="271077" y="979557"/>
            <a:ext cx="6112956" cy="577087"/>
          </a:xfrm>
          <a:prstGeom prst="rect">
            <a:avLst/>
          </a:prstGeom>
        </p:spPr>
        <p:txBody>
          <a:bodyPr/>
          <a:lstStyle/>
          <a:p>
            <a:r>
              <a:rPr lang="en-GB" sz="3200" dirty="0"/>
              <a:t>Critical Thinking &gt; Criticality</a:t>
            </a:r>
            <a:endParaRPr lang="en-US" sz="3200" dirty="0"/>
          </a:p>
        </p:txBody>
      </p:sp>
      <p:sp>
        <p:nvSpPr>
          <p:cNvPr id="13" name="Content Placeholder 2"/>
          <p:cNvSpPr>
            <a:spLocks noGrp="1"/>
          </p:cNvSpPr>
          <p:nvPr>
            <p:ph idx="1"/>
          </p:nvPr>
        </p:nvSpPr>
        <p:spPr>
          <a:xfrm>
            <a:off x="271077" y="1971734"/>
            <a:ext cx="6092185" cy="4508837"/>
          </a:xfrm>
          <a:prstGeom prst="rect">
            <a:avLst/>
          </a:prstGeom>
        </p:spPr>
        <p:txBody>
          <a:bodyPr>
            <a:normAutofit/>
          </a:bodyPr>
          <a:lstStyle/>
          <a:p>
            <a:pPr marL="0" indent="0">
              <a:buNone/>
            </a:pPr>
            <a:r>
              <a:rPr lang="en-GB" b="1" dirty="0">
                <a:solidFill>
                  <a:srgbClr val="000000"/>
                </a:solidFill>
              </a:rPr>
              <a:t>Criticality</a:t>
            </a:r>
            <a:r>
              <a:rPr lang="en-GB" sz="1867" b="1" dirty="0">
                <a:solidFill>
                  <a:srgbClr val="000000"/>
                </a:solidFill>
              </a:rPr>
              <a:t> </a:t>
            </a:r>
            <a:endParaRPr lang="en-GB" sz="1867" dirty="0">
              <a:solidFill>
                <a:srgbClr val="000000"/>
              </a:solidFill>
            </a:endParaRPr>
          </a:p>
          <a:p>
            <a:pPr lvl="0">
              <a:buFont typeface="Arial" panose="020B0604020202020204" pitchFamily="34" charset="0"/>
              <a:buChar char="•"/>
            </a:pPr>
            <a:r>
              <a:rPr lang="en-GB" dirty="0">
                <a:solidFill>
                  <a:srgbClr val="000000"/>
                </a:solidFill>
              </a:rPr>
              <a:t>Broader concept than critical thinking, incorporating </a:t>
            </a:r>
            <a:r>
              <a:rPr lang="en-GB" b="1" dirty="0">
                <a:solidFill>
                  <a:srgbClr val="000000"/>
                </a:solidFill>
              </a:rPr>
              <a:t>thinking</a:t>
            </a:r>
            <a:r>
              <a:rPr lang="en-GB" dirty="0">
                <a:solidFill>
                  <a:srgbClr val="000000"/>
                </a:solidFill>
              </a:rPr>
              <a:t>, </a:t>
            </a:r>
            <a:r>
              <a:rPr lang="en-GB" b="1" dirty="0">
                <a:solidFill>
                  <a:srgbClr val="000000"/>
                </a:solidFill>
              </a:rPr>
              <a:t>reflecting</a:t>
            </a:r>
            <a:r>
              <a:rPr lang="en-GB" dirty="0">
                <a:solidFill>
                  <a:srgbClr val="000000"/>
                </a:solidFill>
              </a:rPr>
              <a:t> and </a:t>
            </a:r>
            <a:r>
              <a:rPr lang="en-GB" b="1" dirty="0">
                <a:solidFill>
                  <a:srgbClr val="000000"/>
                </a:solidFill>
              </a:rPr>
              <a:t>acting</a:t>
            </a:r>
            <a:r>
              <a:rPr lang="en-GB" dirty="0">
                <a:solidFill>
                  <a:srgbClr val="000000"/>
                </a:solidFill>
              </a:rPr>
              <a:t> critically (Barnett, 1997).</a:t>
            </a:r>
          </a:p>
          <a:p>
            <a:pPr lvl="0">
              <a:buFont typeface="Arial" panose="020B0604020202020204" pitchFamily="34" charset="0"/>
              <a:buChar char="•"/>
            </a:pPr>
            <a:endParaRPr lang="en-GB" sz="1867" dirty="0">
              <a:solidFill>
                <a:srgbClr val="000000"/>
              </a:solidFill>
            </a:endParaRPr>
          </a:p>
          <a:p>
            <a:pPr lvl="0">
              <a:buFont typeface="Arial" panose="020B0604020202020204" pitchFamily="34" charset="0"/>
              <a:buChar char="•"/>
            </a:pPr>
            <a:r>
              <a:rPr lang="en-GB" dirty="0">
                <a:solidFill>
                  <a:srgbClr val="000000"/>
                </a:solidFill>
              </a:rPr>
              <a:t>Expands critical thinking from a focus on the individual and their skills and dispositions to thinking critically, to considering </a:t>
            </a:r>
            <a:r>
              <a:rPr lang="en-GB" b="1" dirty="0">
                <a:solidFill>
                  <a:srgbClr val="000000"/>
                </a:solidFill>
              </a:rPr>
              <a:t>individuals’ place in the world </a:t>
            </a:r>
            <a:r>
              <a:rPr lang="en-GB" dirty="0">
                <a:solidFill>
                  <a:srgbClr val="000000"/>
                </a:solidFill>
              </a:rPr>
              <a:t>(e.g. ‘responsible citizenship’), placing emphasis on </a:t>
            </a:r>
            <a:r>
              <a:rPr lang="en-GB" b="1" dirty="0">
                <a:solidFill>
                  <a:srgbClr val="000000"/>
                </a:solidFill>
              </a:rPr>
              <a:t>taking actions </a:t>
            </a:r>
            <a:r>
              <a:rPr lang="en-GB" dirty="0">
                <a:solidFill>
                  <a:srgbClr val="000000"/>
                </a:solidFill>
              </a:rPr>
              <a:t>resulting from thinking and reflecting critically (Davies, 2015). </a:t>
            </a:r>
          </a:p>
          <a:p>
            <a:pPr lvl="0">
              <a:buFont typeface="Arial" panose="020B0604020202020204" pitchFamily="34" charset="0"/>
              <a:buChar char="•"/>
            </a:pPr>
            <a:endParaRPr lang="en-GB" sz="1600" dirty="0">
              <a:solidFill>
                <a:srgbClr val="000000"/>
              </a:solidFill>
            </a:endParaRPr>
          </a:p>
          <a:p>
            <a:endParaRPr lang="en-US" sz="1867" dirty="0"/>
          </a:p>
        </p:txBody>
      </p:sp>
      <p:grpSp>
        <p:nvGrpSpPr>
          <p:cNvPr id="6" name="Group 4">
            <a:extLst>
              <a:ext uri="{FF2B5EF4-FFF2-40B4-BE49-F238E27FC236}">
                <a16:creationId xmlns:a16="http://schemas.microsoft.com/office/drawing/2014/main" id="{C842EEAD-5D4D-47F8-B134-C6056322D1FA}"/>
              </a:ext>
            </a:extLst>
          </p:cNvPr>
          <p:cNvGrpSpPr>
            <a:grpSpLocks noChangeAspect="1"/>
          </p:cNvGrpSpPr>
          <p:nvPr/>
        </p:nvGrpSpPr>
        <p:grpSpPr bwMode="auto">
          <a:xfrm>
            <a:off x="6586636" y="1791665"/>
            <a:ext cx="5402760" cy="4550540"/>
            <a:chOff x="1536" y="488"/>
            <a:chExt cx="2688" cy="2264"/>
          </a:xfrm>
        </p:grpSpPr>
        <p:sp>
          <p:nvSpPr>
            <p:cNvPr id="10" name="AutoShape 3">
              <a:extLst>
                <a:ext uri="{FF2B5EF4-FFF2-40B4-BE49-F238E27FC236}">
                  <a16:creationId xmlns:a16="http://schemas.microsoft.com/office/drawing/2014/main" id="{9C85056B-D20D-42C7-8D8E-DADF50C21F77}"/>
                </a:ext>
              </a:extLst>
            </p:cNvPr>
            <p:cNvSpPr>
              <a:spLocks noChangeAspect="1" noChangeArrowheads="1" noTextEdit="1"/>
            </p:cNvSpPr>
            <p:nvPr/>
          </p:nvSpPr>
          <p:spPr bwMode="auto">
            <a:xfrm>
              <a:off x="1536" y="488"/>
              <a:ext cx="2688" cy="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dirty="0"/>
            </a:p>
          </p:txBody>
        </p:sp>
        <p:pic>
          <p:nvPicPr>
            <p:cNvPr id="11" name="Picture 5">
              <a:extLst>
                <a:ext uri="{FF2B5EF4-FFF2-40B4-BE49-F238E27FC236}">
                  <a16:creationId xmlns:a16="http://schemas.microsoft.com/office/drawing/2014/main" id="{24FE264F-C787-4F67-B724-91325DC7F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488"/>
              <a:ext cx="2696" cy="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a:extLst>
              <a:ext uri="{FF2B5EF4-FFF2-40B4-BE49-F238E27FC236}">
                <a16:creationId xmlns:a16="http://schemas.microsoft.com/office/drawing/2014/main" id="{D0482369-D211-443D-B46C-19E906991A56}"/>
              </a:ext>
            </a:extLst>
          </p:cNvPr>
          <p:cNvSpPr/>
          <p:nvPr/>
        </p:nvSpPr>
        <p:spPr>
          <a:xfrm>
            <a:off x="7522425" y="6324521"/>
            <a:ext cx="4377728" cy="502573"/>
          </a:xfrm>
          <a:prstGeom prst="rect">
            <a:avLst/>
          </a:prstGeom>
        </p:spPr>
        <p:txBody>
          <a:bodyPr wrap="square">
            <a:spAutoFit/>
          </a:bodyPr>
          <a:lstStyle/>
          <a:p>
            <a:r>
              <a:rPr lang="en-GB" sz="1333" dirty="0"/>
              <a:t>The critical thinking and criticality movements 	(Davies, 2015)</a:t>
            </a:r>
          </a:p>
        </p:txBody>
      </p:sp>
    </p:spTree>
    <p:extLst>
      <p:ext uri="{BB962C8B-B14F-4D97-AF65-F5344CB8AC3E}">
        <p14:creationId xmlns:p14="http://schemas.microsoft.com/office/powerpoint/2010/main" val="11850714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3463</Words>
  <Application>Microsoft Office PowerPoint</Application>
  <PresentationFormat>Widescreen</PresentationFormat>
  <Paragraphs>374</Paragraphs>
  <Slides>32</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Custom Design</vt:lpstr>
      <vt:lpstr>Office Theme</vt:lpstr>
      <vt:lpstr>Preparing for uncertainty?  Investigating the development of criticality among masters students</vt:lpstr>
      <vt:lpstr>Research Question:</vt:lpstr>
      <vt:lpstr>Context</vt:lpstr>
      <vt:lpstr>“the world's gonna be on fire and burning and no one says nothing about it”        Research Interview Participant, 2017 </vt:lpstr>
      <vt:lpstr>PowerPoint Presentation</vt:lpstr>
      <vt:lpstr>What is Critical Thinking for?</vt:lpstr>
      <vt:lpstr> Critical Thinking Definitions  Ennis “Reflective and reasonable thinking that is focused on deciding what to believe or do” (1985:45)  Burbules &amp; Berk “to be more discerning in recognising faulty arguments, hasty generalisations, assertions lacking evidence, truth claims based on unreliable authority [and] ambiguous or obscure concepts” (1999:46)  Brookfield  “speaking truth to power…to detect and resist ideological manipulation, and to lay bare the abuses of power” (2015: 530)    </vt:lpstr>
      <vt:lpstr>Shifting focus</vt:lpstr>
      <vt:lpstr>Critical Thinking &gt; Criticality</vt:lpstr>
      <vt:lpstr>Theoretical Approach</vt:lpstr>
      <vt:lpstr>Theoretical Approach</vt:lpstr>
      <vt:lpstr>Research Design</vt:lpstr>
      <vt:lpstr>Questionnaire Respondent Profile </vt:lpstr>
      <vt:lpstr>Findings from Questionnaires</vt:lpstr>
      <vt:lpstr>Findings from Questionnaires</vt:lpstr>
      <vt:lpstr>Findings from Questionnaires</vt:lpstr>
      <vt:lpstr>Findings from Questionnaires</vt:lpstr>
      <vt:lpstr>Overview of findings arising from student interviews:</vt:lpstr>
      <vt:lpstr>Findings from student interviews</vt:lpstr>
      <vt:lpstr>Findings from student interviews</vt:lpstr>
      <vt:lpstr>Findings from student interviews</vt:lpstr>
      <vt:lpstr>Key findings from Staff Interviews </vt:lpstr>
      <vt:lpstr>Staff Interviews </vt:lpstr>
      <vt:lpstr>Staff Interviews </vt:lpstr>
      <vt:lpstr>Staff Interviews </vt:lpstr>
      <vt:lpstr>Summary</vt:lpstr>
      <vt:lpstr>Provocation</vt:lpstr>
      <vt:lpstr>How do, or can, we support criticality development in programmes?</vt:lpstr>
      <vt:lpstr>Considerations for Academic Development</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uncertainty? Investigating the development of criticality among masters students.</dc:title>
  <dc:creator>cw-gr</dc:creator>
  <cp:lastModifiedBy>Duncan Ireland</cp:lastModifiedBy>
  <cp:revision>74</cp:revision>
  <dcterms:created xsi:type="dcterms:W3CDTF">2020-03-03T08:58:15Z</dcterms:created>
  <dcterms:modified xsi:type="dcterms:W3CDTF">2021-06-30T07:49:43Z</dcterms:modified>
</cp:coreProperties>
</file>